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5"/>
  </p:notesMasterIdLst>
  <p:sldIdLst>
    <p:sldId id="256" r:id="rId3"/>
    <p:sldId id="258" r:id="rId4"/>
    <p:sldId id="259" r:id="rId5"/>
    <p:sldId id="260" r:id="rId6"/>
    <p:sldId id="261" r:id="rId7"/>
    <p:sldId id="276" r:id="rId8"/>
    <p:sldId id="263" r:id="rId9"/>
    <p:sldId id="264" r:id="rId10"/>
    <p:sldId id="265" r:id="rId11"/>
    <p:sldId id="281" r:id="rId12"/>
    <p:sldId id="266" r:id="rId13"/>
    <p:sldId id="278" r:id="rId14"/>
    <p:sldId id="279" r:id="rId15"/>
    <p:sldId id="280" r:id="rId16"/>
    <p:sldId id="272" r:id="rId17"/>
    <p:sldId id="273" r:id="rId18"/>
    <p:sldId id="257" r:id="rId19"/>
    <p:sldId id="275" r:id="rId20"/>
    <p:sldId id="282" r:id="rId21"/>
    <p:sldId id="267" r:id="rId22"/>
    <p:sldId id="268" r:id="rId23"/>
    <p:sldId id="271"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6034A-76AB-454E-A29C-3DB9382B65DB}">
  <a:tblStyle styleId="{6906034A-76AB-454E-A29C-3DB9382B65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D7E2BC-42AE-450A-A7E8-2950A143928F}"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9ED"/>
          </a:solidFill>
        </a:fill>
      </a:tcStyle>
    </a:wholeTbl>
    <a:band1H>
      <a:tcTxStyle/>
      <a:tcStyle>
        <a:tcBdr/>
        <a:fill>
          <a:solidFill>
            <a:srgbClr val="CAD0D9"/>
          </a:solidFill>
        </a:fill>
      </a:tcStyle>
    </a:band1H>
    <a:band2H>
      <a:tcTxStyle/>
      <a:tcStyle>
        <a:tcBdr/>
      </a:tcStyle>
    </a:band2H>
    <a:band1V>
      <a:tcTxStyle/>
      <a:tcStyle>
        <a:tcBdr/>
        <a:fill>
          <a:solidFill>
            <a:srgbClr val="CAD0D9"/>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07"/>
    <p:restoredTop sz="95102"/>
  </p:normalViewPr>
  <p:slideViewPr>
    <p:cSldViewPr snapToGrid="0">
      <p:cViewPr varScale="1">
        <p:scale>
          <a:sx n="161" d="100"/>
          <a:sy n="161" d="100"/>
        </p:scale>
        <p:origin x="208" y="2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114d7c5c53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2114d7c5c53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Hi my name is Pooja parameswaran, and I am going to be presenting the eating detection algorithm I created with the big ideas lab with pHD student Lucy Chikwetu and Dr. Jessilyn Dunn</a:t>
            </a:r>
            <a:endParaRPr/>
          </a:p>
        </p:txBody>
      </p:sp>
      <p:sp>
        <p:nvSpPr>
          <p:cNvPr id="128" name="Google Shape;128;g2114d7c5c53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138e7a154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138e7a154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17500" algn="l" rtl="0">
              <a:spcBef>
                <a:spcPts val="0"/>
              </a:spcBef>
              <a:spcAft>
                <a:spcPts val="0"/>
              </a:spcAft>
              <a:buSzPts val="1400"/>
              <a:buChar char="•"/>
            </a:pPr>
            <a:r>
              <a:rPr lang="en-US" dirty="0"/>
              <a:t>Supervised machine learning algorithm used for classification</a:t>
            </a:r>
          </a:p>
          <a:p>
            <a:pPr marL="914400" lvl="1" indent="-317500" algn="l" rtl="0">
              <a:spcBef>
                <a:spcPts val="0"/>
              </a:spcBef>
              <a:spcAft>
                <a:spcPts val="0"/>
              </a:spcAft>
              <a:buSzPts val="1400"/>
              <a:buChar char="•"/>
            </a:pPr>
            <a:r>
              <a:rPr lang="en-US" dirty="0"/>
              <a:t>[1]</a:t>
            </a:r>
          </a:p>
          <a:p>
            <a:pPr marL="914400" lvl="1" indent="-317500" algn="l" rtl="0">
              <a:spcBef>
                <a:spcPts val="0"/>
              </a:spcBef>
              <a:spcAft>
                <a:spcPts val="0"/>
              </a:spcAft>
              <a:buSzPts val="1400"/>
              <a:buChar char="•"/>
            </a:pPr>
            <a:endParaRPr lang="en-US" dirty="0"/>
          </a:p>
          <a:p>
            <a:pPr marL="914400" lvl="1" indent="-317500" algn="l" rtl="0">
              <a:spcBef>
                <a:spcPts val="0"/>
              </a:spcBef>
              <a:spcAft>
                <a:spcPts val="0"/>
              </a:spcAft>
              <a:buSzPts val="1400"/>
              <a:buChar char="•"/>
            </a:pPr>
            <a:r>
              <a:rPr lang="en-US" dirty="0"/>
              <a:t> Multiple Decision trees output aggregated to reach a single decision</a:t>
            </a:r>
          </a:p>
          <a:p>
            <a:pPr marL="914400" lvl="1" indent="-317500" algn="l" rtl="0">
              <a:spcBef>
                <a:spcPts val="0"/>
              </a:spcBef>
              <a:spcAft>
                <a:spcPts val="0"/>
              </a:spcAft>
              <a:buSzPts val="1400"/>
              <a:buChar char="•"/>
            </a:pPr>
            <a:r>
              <a:rPr lang="en-US" dirty="0"/>
              <a:t> Each tree creates a prediction, and most voted class becomes models prediction. [7]</a:t>
            </a:r>
          </a:p>
          <a:p>
            <a:pPr marL="0" lvl="0" indent="0" algn="l" rtl="0">
              <a:spcBef>
                <a:spcPts val="0"/>
              </a:spcBef>
              <a:spcAft>
                <a:spcPts val="0"/>
              </a:spcAft>
              <a:buNone/>
            </a:pPr>
            <a:endParaRPr lang="en-US" dirty="0"/>
          </a:p>
          <a:p>
            <a:pPr marL="914400" lvl="1" indent="-317500" algn="l" rtl="0">
              <a:spcBef>
                <a:spcPts val="0"/>
              </a:spcBef>
              <a:spcAft>
                <a:spcPts val="0"/>
              </a:spcAft>
              <a:buSzPts val="1400"/>
              <a:buChar char="•"/>
            </a:pPr>
            <a:r>
              <a:rPr lang="en-US" dirty="0"/>
              <a:t>Combines several neurons which contain an input, hidden (activation), and output layer. </a:t>
            </a:r>
          </a:p>
          <a:p>
            <a:pPr marL="914400" lvl="1" indent="-317500" algn="l" rtl="0">
              <a:spcBef>
                <a:spcPts val="0"/>
              </a:spcBef>
              <a:spcAft>
                <a:spcPts val="0"/>
              </a:spcAft>
              <a:buSzPts val="1400"/>
              <a:buChar char="•"/>
            </a:pPr>
            <a:r>
              <a:rPr lang="en-US" dirty="0"/>
              <a:t>Feedforward algorithm- each layer feeds into the next.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CLASS WEIGHTS</a:t>
            </a:r>
          </a:p>
          <a:p>
            <a:pPr marL="0" lvl="0" indent="0" algn="l" rtl="0">
              <a:spcBef>
                <a:spcPts val="0"/>
              </a:spcBef>
              <a:spcAft>
                <a:spcPts val="0"/>
              </a:spcAft>
              <a:buNone/>
            </a:pPr>
            <a:r>
              <a:rPr lang="en-US" b="0" i="0" dirty="0">
                <a:solidFill>
                  <a:srgbClr val="212529"/>
                </a:solidFill>
                <a:effectLst/>
                <a:latin typeface="-apple-system"/>
              </a:rPr>
              <a:t>he “balanced” mode uses the values of y to automatically adjust weights inversely proportional to class frequencies in the input data as </a:t>
            </a:r>
            <a:r>
              <a:rPr lang="en-US" dirty="0" err="1">
                <a:effectLst/>
              </a:rPr>
              <a:t>n_samples</a:t>
            </a:r>
            <a:r>
              <a:rPr lang="en-US" dirty="0"/>
              <a:t> </a:t>
            </a:r>
            <a:r>
              <a:rPr lang="en-US" dirty="0">
                <a:effectLst/>
              </a:rPr>
              <a:t>/</a:t>
            </a:r>
            <a:r>
              <a:rPr lang="en-US" dirty="0"/>
              <a:t> </a:t>
            </a:r>
            <a:r>
              <a:rPr lang="en-US" dirty="0">
                <a:effectLst/>
              </a:rPr>
              <a:t>(</a:t>
            </a:r>
            <a:r>
              <a:rPr lang="en-US" dirty="0" err="1">
                <a:effectLst/>
              </a:rPr>
              <a:t>n_classes</a:t>
            </a:r>
            <a:r>
              <a:rPr lang="en-US" dirty="0"/>
              <a:t> </a:t>
            </a:r>
            <a:r>
              <a:rPr lang="en-US" dirty="0">
                <a:effectLst/>
              </a:rPr>
              <a:t>*</a:t>
            </a:r>
            <a:r>
              <a:rPr lang="en-US" dirty="0"/>
              <a:t> </a:t>
            </a:r>
            <a:r>
              <a:rPr lang="en-US" dirty="0" err="1">
                <a:effectLst/>
              </a:rPr>
              <a:t>np.bincount</a:t>
            </a:r>
            <a:r>
              <a:rPr lang="en-US" dirty="0">
                <a:effectLst/>
              </a:rPr>
              <a:t>(y))</a:t>
            </a:r>
            <a:r>
              <a:rPr lang="en-US" b="0" i="0" dirty="0">
                <a:solidFill>
                  <a:srgbClr val="212529"/>
                </a:solidFill>
                <a:effectLst/>
                <a:latin typeface="-apple-system"/>
              </a:rPr>
              <a:t>.</a:t>
            </a:r>
          </a:p>
          <a:p>
            <a:pPr marL="0" lvl="0" indent="0" algn="l" rtl="0">
              <a:spcBef>
                <a:spcPts val="0"/>
              </a:spcBef>
              <a:spcAft>
                <a:spcPts val="0"/>
              </a:spcAft>
              <a:buNone/>
            </a:pPr>
            <a:endParaRPr lang="en-US" dirty="0"/>
          </a:p>
          <a:p>
            <a:r>
              <a:rPr lang="en-US" dirty="0" err="1"/>
              <a:t>Specificiity</a:t>
            </a:r>
            <a:r>
              <a:rPr lang="en-US" dirty="0"/>
              <a:t> is (TN/(TN+FP))</a:t>
            </a:r>
          </a:p>
          <a:p>
            <a:endParaRPr lang="en-US" dirty="0"/>
          </a:p>
          <a:p>
            <a:r>
              <a:rPr lang="en-US" dirty="0"/>
              <a:t>Logistic Regression HAD negativ4e mcc</a:t>
            </a:r>
          </a:p>
          <a:p>
            <a:r>
              <a:rPr lang="en-US" dirty="0"/>
              <a:t>Logistic regression did bad first training set, better next training set.</a:t>
            </a:r>
          </a:p>
          <a:p>
            <a:endParaRPr lang="en-US" dirty="0"/>
          </a:p>
          <a:p>
            <a:pPr algn="l"/>
            <a:r>
              <a:rPr lang="en-US" b="0" i="0" dirty="0">
                <a:solidFill>
                  <a:srgbClr val="202124"/>
                </a:solidFill>
                <a:effectLst/>
                <a:latin typeface="Roboto" panose="020F0502020204030204" pitchFamily="34" charset="0"/>
              </a:rPr>
              <a:t>Positive predictive value reflects the proportion of subjects with a positive test result who truly have the outcome of interest. </a:t>
            </a:r>
          </a:p>
          <a:p>
            <a:pPr algn="l"/>
            <a:r>
              <a:rPr lang="en-US" b="0" i="0" dirty="0">
                <a:solidFill>
                  <a:srgbClr val="202124"/>
                </a:solidFill>
                <a:effectLst/>
                <a:latin typeface="Roboto" panose="020F0502020204030204" pitchFamily="34" charset="0"/>
              </a:rPr>
              <a:t>Negative predictive value reflects the proportion of subjects with a negative test result who truly do not have the outcome of </a:t>
            </a:r>
            <a:r>
              <a:rPr lang="en-US" b="0" i="0" dirty="0" err="1">
                <a:solidFill>
                  <a:srgbClr val="202124"/>
                </a:solidFill>
                <a:effectLst/>
                <a:latin typeface="Roboto" panose="020F0502020204030204" pitchFamily="34" charset="0"/>
              </a:rPr>
              <a:t>interest.</a:t>
            </a:r>
            <a:r>
              <a:rPr lang="en-US" b="0" i="0" dirty="0" err="1">
                <a:solidFill>
                  <a:srgbClr val="70757A"/>
                </a:solidFill>
                <a:effectLst/>
                <a:latin typeface="Roboto" panose="020F0502020204030204" pitchFamily="34" charset="0"/>
              </a:rPr>
              <a:t>May</a:t>
            </a:r>
            <a:r>
              <a:rPr lang="en-US" b="0" i="0" dirty="0">
                <a:solidFill>
                  <a:srgbClr val="70757A"/>
                </a:solidFill>
                <a:effectLst/>
                <a:latin typeface="Roboto" panose="020F0502020204030204" pitchFamily="34" charset="0"/>
              </a:rPr>
              <a:t> 16, 2021</a:t>
            </a:r>
            <a:endParaRPr lang="en-US" b="0" i="0" dirty="0">
              <a:solidFill>
                <a:srgbClr val="202124"/>
              </a:solidFill>
              <a:effectLst/>
              <a:latin typeface="Roboto" panose="020F0502020204030204" pitchFamily="34" charset="0"/>
            </a:endParaRPr>
          </a:p>
          <a:p>
            <a:pPr algn="l"/>
            <a:br>
              <a:rPr lang="en-US" b="0" i="0" dirty="0">
                <a:solidFill>
                  <a:srgbClr val="202124"/>
                </a:solidFill>
                <a:effectLst/>
                <a:latin typeface="Roboto" panose="02000000000000000000" pitchFamily="2" charset="0"/>
              </a:rPr>
            </a:br>
            <a:endParaRPr lang="en-US" b="0" i="0" dirty="0">
              <a:solidFill>
                <a:srgbClr val="202124"/>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304865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developers.google.com</a:t>
            </a:r>
            <a:r>
              <a:rPr lang="en-US" dirty="0"/>
              <a:t>/machine-learning/crash-course/classification/roc-and-</a:t>
            </a:r>
            <a:r>
              <a:rPr lang="en-US" dirty="0" err="1"/>
              <a:t>auc</a:t>
            </a:r>
            <a:r>
              <a:rPr lang="en-US" dirty="0"/>
              <a:t>#:~:text=An%20ROC%20curve%20(receiver%20operating,model%20at%20all%20classification%20thresholds.</a:t>
            </a:r>
          </a:p>
          <a:p>
            <a:r>
              <a:rPr lang="en-US" dirty="0"/>
              <a:t>Threshold is 1 at (0,0) lowers as it goes up</a:t>
            </a:r>
          </a:p>
          <a:p>
            <a:endParaRPr lang="en-US" dirty="0"/>
          </a:p>
          <a:p>
            <a:r>
              <a:rPr lang="en-US" dirty="0"/>
              <a:t>ROC AUC curve for all models.</a:t>
            </a:r>
          </a:p>
          <a:p>
            <a:pPr algn="l"/>
            <a:r>
              <a:rPr lang="en-US" dirty="0"/>
              <a:t>ROC - </a:t>
            </a:r>
            <a:r>
              <a:rPr lang="en-US" b="0" i="0" dirty="0">
                <a:solidFill>
                  <a:srgbClr val="202124"/>
                </a:solidFill>
                <a:effectLst/>
                <a:latin typeface="Roboto" panose="02000000000000000000" pitchFamily="2" charset="0"/>
              </a:rPr>
              <a:t>ROC is a probability curve and AUC represents the degree or measure of separability. It tells how much the model is capable of distinguishing between classes. Higher the AUC, the better the model is at predicting 0 classes as 0 and 1 classes as 1.</a:t>
            </a:r>
          </a:p>
          <a:p>
            <a:r>
              <a:rPr lang="en-US" dirty="0"/>
              <a:t>ROC curve shows how. Much model is capable of distinguishing between classes</a:t>
            </a:r>
          </a:p>
          <a:p>
            <a:r>
              <a:rPr lang="en-US" dirty="0" err="1"/>
              <a:t>Ecelleent</a:t>
            </a:r>
            <a:r>
              <a:rPr lang="en-US" dirty="0"/>
              <a:t> model has AUC near 1 which means good measure of separability.</a:t>
            </a:r>
          </a:p>
          <a:p>
            <a:pPr lvl="1"/>
            <a:r>
              <a:rPr lang="en-US" dirty="0"/>
              <a:t>- predicting 0s and 1s, ,and 1s as 0s, it has learned wrong</a:t>
            </a:r>
          </a:p>
          <a:p>
            <a:pPr lvl="0"/>
            <a:r>
              <a:rPr lang="en-US" dirty="0"/>
              <a:t>High AUC indicates the model is able to distinguish between positive and negative classes</a:t>
            </a:r>
          </a:p>
          <a:p>
            <a:pPr lvl="0"/>
            <a:r>
              <a:rPr lang="en-US" dirty="0"/>
              <a:t>True positive rate  is proportion of observations that were correctly predicted to be positive out of all positive observations</a:t>
            </a:r>
          </a:p>
          <a:p>
            <a:pPr lvl="0"/>
            <a:r>
              <a:rPr lang="en-US" dirty="0"/>
              <a:t>False positive rate is incorrectly predicted as positive out of all </a:t>
            </a:r>
          </a:p>
          <a:p>
            <a:pPr lvl="0"/>
            <a:r>
              <a:rPr lang="en-US" dirty="0"/>
              <a:t>ROC curve shows the trade off between TPR (sensitivity) and FPR (1- specificity) </a:t>
            </a:r>
          </a:p>
          <a:p>
            <a:pPr lvl="0"/>
            <a:r>
              <a:rPr lang="en-US" dirty="0"/>
              <a:t>https://</a:t>
            </a:r>
            <a:r>
              <a:rPr lang="en-US" dirty="0" err="1"/>
              <a:t>www.youtube.com</a:t>
            </a:r>
            <a:r>
              <a:rPr lang="en-US" dirty="0"/>
              <a:t>/</a:t>
            </a:r>
            <a:r>
              <a:rPr lang="en-US" dirty="0" err="1"/>
              <a:t>watch?v</a:t>
            </a:r>
            <a:r>
              <a:rPr lang="en-US" dirty="0"/>
              <a:t>=egTNM8NSa2k&amp;t=8s</a:t>
            </a:r>
          </a:p>
          <a:p>
            <a:pPr lvl="0"/>
            <a:r>
              <a:rPr lang="en-US" dirty="0"/>
              <a:t>ROC Curves can be used to show accuracy of diagnostic test</a:t>
            </a:r>
          </a:p>
          <a:p>
            <a:pPr lvl="1"/>
            <a:r>
              <a:rPr lang="en-US" dirty="0"/>
              <a:t>100% sensitivity and 100% </a:t>
            </a:r>
            <a:r>
              <a:rPr lang="en-US" dirty="0" err="1"/>
              <a:t>specificty</a:t>
            </a:r>
            <a:endParaRPr lang="en-US" dirty="0"/>
          </a:p>
          <a:p>
            <a:pPr lvl="1"/>
            <a:endParaRPr lang="en-US" dirty="0"/>
          </a:p>
        </p:txBody>
      </p:sp>
    </p:spTree>
    <p:extLst>
      <p:ext uri="{BB962C8B-B14F-4D97-AF65-F5344CB8AC3E}">
        <p14:creationId xmlns:p14="http://schemas.microsoft.com/office/powerpoint/2010/main" val="958658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555555"/>
                </a:solidFill>
                <a:effectLst/>
                <a:latin typeface="Helvetica Neue" panose="02000503000000020004" pitchFamily="2" charset="0"/>
              </a:rPr>
              <a:t>Precision - </a:t>
            </a:r>
            <a:r>
              <a:rPr lang="en-US" b="0" i="0" dirty="0">
                <a:solidFill>
                  <a:srgbClr val="040C28"/>
                </a:solidFill>
                <a:effectLst/>
                <a:latin typeface="Google Sans"/>
              </a:rPr>
              <a:t>the quality of a positive prediction made by the model</a:t>
            </a:r>
            <a:endParaRPr lang="en-US" b="0" i="0" dirty="0">
              <a:solidFill>
                <a:srgbClr val="555555"/>
              </a:solidFill>
              <a:effectLst/>
              <a:latin typeface="Helvetica Neue" panose="02000503000000020004" pitchFamily="2" charset="0"/>
            </a:endParaRPr>
          </a:p>
          <a:p>
            <a:pPr algn="l" fontAlgn="base">
              <a:buFont typeface="Arial" panose="020B0604020202020204" pitchFamily="34" charset="0"/>
              <a:buChar char="•"/>
            </a:pPr>
            <a:r>
              <a:rPr lang="en-US" b="0" i="0" dirty="0">
                <a:solidFill>
                  <a:srgbClr val="555555"/>
                </a:solidFill>
                <a:effectLst/>
                <a:latin typeface="Helvetica Neue" panose="02000503000000020004" pitchFamily="2" charset="0"/>
              </a:rPr>
              <a:t>Recall – all relevant cases</a:t>
            </a:r>
          </a:p>
          <a:p>
            <a:pPr algn="l" fontAlgn="base">
              <a:buFont typeface="Arial" panose="020B0604020202020204" pitchFamily="34" charset="0"/>
              <a:buChar char="•"/>
            </a:pPr>
            <a:r>
              <a:rPr lang="en-US" b="0" i="0" dirty="0">
                <a:solidFill>
                  <a:srgbClr val="555555"/>
                </a:solidFill>
                <a:effectLst/>
                <a:latin typeface="Helvetica Neue" panose="02000503000000020004" pitchFamily="2" charset="0"/>
              </a:rPr>
              <a:t>Precision – </a:t>
            </a:r>
            <a:r>
              <a:rPr lang="en-US" b="0" i="0">
                <a:solidFill>
                  <a:srgbClr val="555555"/>
                </a:solidFill>
                <a:effectLst/>
                <a:latin typeface="Helvetica Neue" panose="02000503000000020004" pitchFamily="2" charset="0"/>
              </a:rPr>
              <a:t>only relevant cases</a:t>
            </a:r>
            <a:endParaRPr lang="en-US" b="0" i="0" dirty="0">
              <a:solidFill>
                <a:srgbClr val="555555"/>
              </a:solidFill>
              <a:effectLst/>
              <a:latin typeface="Helvetica Neue" panose="02000503000000020004" pitchFamily="2" charset="0"/>
            </a:endParaRPr>
          </a:p>
          <a:p>
            <a:pPr algn="l" fontAlgn="base">
              <a:buFont typeface="Arial" panose="020B0604020202020204" pitchFamily="34" charset="0"/>
              <a:buChar char="•"/>
            </a:pPr>
            <a:endParaRPr lang="en-US" b="0" i="0" dirty="0">
              <a:solidFill>
                <a:srgbClr val="555555"/>
              </a:solidFill>
              <a:effectLst/>
              <a:latin typeface="Helvetica Neue" panose="02000503000000020004" pitchFamily="2" charset="0"/>
            </a:endParaRPr>
          </a:p>
          <a:p>
            <a:pPr algn="l" fontAlgn="base">
              <a:buFont typeface="Arial" panose="020B0604020202020204" pitchFamily="34" charset="0"/>
              <a:buChar char="•"/>
            </a:pPr>
            <a:r>
              <a:rPr lang="en-US" b="0" i="0" dirty="0">
                <a:solidFill>
                  <a:srgbClr val="555555"/>
                </a:solidFill>
                <a:effectLst/>
                <a:latin typeface="Helvetica Neue" panose="02000503000000020004" pitchFamily="2" charset="0"/>
              </a:rPr>
              <a:t>Precision-Recall curves summarize the trade-off between the true positive rate and the positive predictive value for a predictive model using different probability thresholds.</a:t>
            </a:r>
          </a:p>
          <a:p>
            <a:pPr algn="l" fontAlgn="base">
              <a:buFont typeface="Arial" panose="020B0604020202020204" pitchFamily="34" charset="0"/>
              <a:buChar char="•"/>
            </a:pPr>
            <a:r>
              <a:rPr lang="en-US" b="0" i="0" dirty="0">
                <a:solidFill>
                  <a:srgbClr val="555555"/>
                </a:solidFill>
                <a:effectLst/>
                <a:latin typeface="Helvetica Neue" panose="02000503000000020004" pitchFamily="2" charset="0"/>
              </a:rPr>
              <a:t>ROC curves are appropriate when the observations are balanced between each class, whereas precision-recall curves are appropriate for imbalanced datasets.</a:t>
            </a:r>
          </a:p>
          <a:p>
            <a:pPr algn="l" fontAlgn="base">
              <a:buFont typeface="Arial" panose="020B0604020202020204" pitchFamily="34" charset="0"/>
              <a:buChar char="•"/>
            </a:pPr>
            <a:r>
              <a:rPr lang="en-US" b="0" i="0" dirty="0">
                <a:solidFill>
                  <a:srgbClr val="555555"/>
                </a:solidFill>
                <a:effectLst/>
                <a:latin typeface="Helvetica Neue" panose="02000503000000020004" pitchFamily="2" charset="0"/>
              </a:rPr>
              <a:t>x = recall = </a:t>
            </a:r>
            <a:r>
              <a:rPr lang="en-US" b="0" i="0" dirty="0" err="1">
                <a:solidFill>
                  <a:srgbClr val="555555"/>
                </a:solidFill>
                <a:effectLst/>
                <a:latin typeface="Helvetica Neue" panose="02000503000000020004" pitchFamily="2" charset="0"/>
              </a:rPr>
              <a:t>tp</a:t>
            </a:r>
            <a:r>
              <a:rPr lang="en-US" b="0" i="0" dirty="0">
                <a:solidFill>
                  <a:srgbClr val="555555"/>
                </a:solidFill>
                <a:effectLst/>
                <a:latin typeface="Helvetica Neue" panose="02000503000000020004" pitchFamily="2" charset="0"/>
              </a:rPr>
              <a:t>/</a:t>
            </a:r>
            <a:r>
              <a:rPr lang="en-US" b="0" i="0" dirty="0" err="1">
                <a:solidFill>
                  <a:srgbClr val="555555"/>
                </a:solidFill>
                <a:effectLst/>
                <a:latin typeface="Helvetica Neue" panose="02000503000000020004" pitchFamily="2" charset="0"/>
              </a:rPr>
              <a:t>tp+fn</a:t>
            </a:r>
            <a:r>
              <a:rPr lang="en-US" b="0" i="0" dirty="0">
                <a:solidFill>
                  <a:srgbClr val="555555"/>
                </a:solidFill>
                <a:effectLst/>
                <a:latin typeface="Helvetica Neue" panose="02000503000000020004" pitchFamily="2" charset="0"/>
              </a:rPr>
              <a:t>.  </a:t>
            </a:r>
          </a:p>
          <a:p>
            <a:pPr algn="l" fontAlgn="base">
              <a:buFont typeface="Arial" panose="020B0604020202020204" pitchFamily="34" charset="0"/>
              <a:buChar char="•"/>
            </a:pPr>
            <a:r>
              <a:rPr lang="en-US" b="0" i="0" dirty="0">
                <a:solidFill>
                  <a:srgbClr val="555555"/>
                </a:solidFill>
                <a:effectLst/>
                <a:latin typeface="Helvetica Neue" panose="02000503000000020004" pitchFamily="2" charset="0"/>
              </a:rPr>
              <a:t>Precision = TP/TP+FP</a:t>
            </a:r>
            <a:br>
              <a:rPr lang="en-US" dirty="0"/>
            </a:br>
            <a:r>
              <a:rPr lang="en-US" dirty="0"/>
              <a:t>Threshold is shown</a:t>
            </a:r>
          </a:p>
          <a:p>
            <a:pPr algn="l" fontAlgn="base">
              <a:buFont typeface="Arial" panose="020B0604020202020204" pitchFamily="34" charset="0"/>
              <a:buChar char="•"/>
            </a:pPr>
            <a:r>
              <a:rPr lang="en-US" dirty="0"/>
              <a:t>https://</a:t>
            </a:r>
            <a:r>
              <a:rPr lang="en-US" dirty="0" err="1"/>
              <a:t>www.youtube.com</a:t>
            </a:r>
            <a:r>
              <a:rPr lang="en-US" dirty="0"/>
              <a:t>/</a:t>
            </a:r>
            <a:r>
              <a:rPr lang="en-US" dirty="0" err="1"/>
              <a:t>watch?v</a:t>
            </a:r>
            <a:r>
              <a:rPr lang="en-US" dirty="0"/>
              <a:t>=fF0MvCPsEp8&amp;t=5s</a:t>
            </a:r>
          </a:p>
          <a:p>
            <a:pPr algn="l" fontAlgn="base">
              <a:buFont typeface="Arial" panose="020B0604020202020204" pitchFamily="34" charset="0"/>
              <a:buChar char="•"/>
            </a:pPr>
            <a:r>
              <a:rPr lang="en-US" dirty="0"/>
              <a:t>A no skill line shows a classifier that could not discriminate between the classes and would predict at a random or constant class</a:t>
            </a:r>
          </a:p>
          <a:p>
            <a:pPr marL="457200" lvl="0" indent="-317500" algn="l" rtl="0">
              <a:spcBef>
                <a:spcPts val="800"/>
              </a:spcBef>
              <a:spcAft>
                <a:spcPts val="0"/>
              </a:spcAft>
              <a:buSzPts val="1400"/>
              <a:buChar char="•"/>
            </a:pPr>
            <a:r>
              <a:rPr lang="en-US" sz="1100" dirty="0"/>
              <a:t>High precision relates to a low false positive rate – amount of true positive predictions out of all positive predictions</a:t>
            </a:r>
          </a:p>
          <a:p>
            <a:pPr marL="457200" lvl="0" indent="-317500" algn="l" rtl="0">
              <a:spcBef>
                <a:spcPts val="800"/>
              </a:spcBef>
              <a:spcAft>
                <a:spcPts val="0"/>
              </a:spcAft>
              <a:buSzPts val="1400"/>
              <a:buChar char="•"/>
            </a:pPr>
            <a:r>
              <a:rPr lang="en-US" sz="1100" dirty="0"/>
              <a:t>High recall relates to a low false negative rate – amount of </a:t>
            </a:r>
            <a:r>
              <a:rPr lang="en-US" sz="1100" dirty="0" err="1"/>
              <a:t>tp</a:t>
            </a:r>
            <a:r>
              <a:rPr lang="en-US" sz="1100" dirty="0"/>
              <a:t> predictions out of all real positive predictions</a:t>
            </a:r>
          </a:p>
          <a:p>
            <a:pPr algn="l" fontAlgn="base">
              <a:buFont typeface="Arial" panose="020B0604020202020204" pitchFamily="34" charset="0"/>
              <a:buChar char="•"/>
            </a:pPr>
            <a:endParaRPr lang="en-US" dirty="0"/>
          </a:p>
        </p:txBody>
      </p:sp>
    </p:spTree>
    <p:extLst>
      <p:ext uri="{BB962C8B-B14F-4D97-AF65-F5344CB8AC3E}">
        <p14:creationId xmlns:p14="http://schemas.microsoft.com/office/powerpoint/2010/main" val="581897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15f6130ec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15f6130ec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7800" lvl="0" indent="-209550" algn="l" rtl="0">
              <a:lnSpc>
                <a:spcPct val="90000"/>
              </a:lnSpc>
              <a:spcBef>
                <a:spcPts val="0"/>
              </a:spcBef>
              <a:spcAft>
                <a:spcPts val="0"/>
              </a:spcAft>
              <a:buClr>
                <a:schemeClr val="dk1"/>
              </a:buClr>
              <a:buSzPts val="2100"/>
              <a:buChar char="•"/>
            </a:pPr>
            <a:r>
              <a:rPr lang="en" sz="2100" dirty="0">
                <a:solidFill>
                  <a:schemeClr val="dk1"/>
                </a:solidFill>
                <a:latin typeface="Calibri"/>
                <a:ea typeface="Calibri"/>
                <a:cs typeface="Calibri"/>
                <a:sym typeface="Calibri"/>
              </a:rPr>
              <a:t>By utilizing time series analysis and feature engineering, we can take any dataset from an accelerometer and detect one specific activity out of all occurring</a:t>
            </a:r>
            <a:endParaRPr sz="2100" dirty="0">
              <a:solidFill>
                <a:schemeClr val="dk1"/>
              </a:solidFill>
              <a:latin typeface="Calibri"/>
              <a:ea typeface="Calibri"/>
              <a:cs typeface="Calibri"/>
              <a:sym typeface="Calibri"/>
            </a:endParaRPr>
          </a:p>
          <a:p>
            <a:pPr marL="177800" lvl="0" indent="-209550" algn="l" rtl="0">
              <a:lnSpc>
                <a:spcPct val="90000"/>
              </a:lnSpc>
              <a:spcBef>
                <a:spcPts val="800"/>
              </a:spcBef>
              <a:spcAft>
                <a:spcPts val="0"/>
              </a:spcAft>
              <a:buClr>
                <a:schemeClr val="dk1"/>
              </a:buClr>
              <a:buSzPts val="2100"/>
              <a:buChar char="•"/>
            </a:pPr>
            <a:r>
              <a:rPr lang="en" sz="2100" dirty="0">
                <a:solidFill>
                  <a:schemeClr val="dk1"/>
                </a:solidFill>
                <a:latin typeface="Calibri"/>
                <a:ea typeface="Calibri"/>
                <a:cs typeface="Calibri"/>
                <a:sym typeface="Calibri"/>
              </a:rPr>
              <a:t>The Support Vector Machine is successfully able to:</a:t>
            </a:r>
            <a:endParaRPr sz="2100" dirty="0">
              <a:solidFill>
                <a:schemeClr val="dk1"/>
              </a:solidFill>
              <a:latin typeface="Calibri"/>
              <a:ea typeface="Calibri"/>
              <a:cs typeface="Calibri"/>
              <a:sym typeface="Calibri"/>
            </a:endParaRPr>
          </a:p>
          <a:p>
            <a:pPr marL="520700" lvl="1" indent="-203200" algn="l" rtl="0">
              <a:lnSpc>
                <a:spcPct val="90000"/>
              </a:lnSpc>
              <a:spcBef>
                <a:spcPts val="400"/>
              </a:spcBef>
              <a:spcAft>
                <a:spcPts val="0"/>
              </a:spcAft>
              <a:buClr>
                <a:schemeClr val="dk1"/>
              </a:buClr>
              <a:buSzPts val="1800"/>
              <a:buChar char="•"/>
            </a:pPr>
            <a:r>
              <a:rPr lang="en" sz="1800" dirty="0">
                <a:solidFill>
                  <a:schemeClr val="dk1"/>
                </a:solidFill>
                <a:latin typeface="Calibri"/>
                <a:ea typeface="Calibri"/>
                <a:cs typeface="Calibri"/>
                <a:sym typeface="Calibri"/>
              </a:rPr>
              <a:t>Read a large dataset</a:t>
            </a:r>
            <a:endParaRPr sz="1800" dirty="0">
              <a:solidFill>
                <a:schemeClr val="dk1"/>
              </a:solidFill>
              <a:latin typeface="Calibri"/>
              <a:ea typeface="Calibri"/>
              <a:cs typeface="Calibri"/>
              <a:sym typeface="Calibri"/>
            </a:endParaRPr>
          </a:p>
          <a:p>
            <a:pPr marL="520700" lvl="1" indent="-203200" algn="l" rtl="0">
              <a:lnSpc>
                <a:spcPct val="90000"/>
              </a:lnSpc>
              <a:spcBef>
                <a:spcPts val="400"/>
              </a:spcBef>
              <a:spcAft>
                <a:spcPts val="0"/>
              </a:spcAft>
              <a:buClr>
                <a:schemeClr val="dk1"/>
              </a:buClr>
              <a:buSzPts val="1800"/>
              <a:buChar char="•"/>
            </a:pPr>
            <a:r>
              <a:rPr lang="en" sz="1800" dirty="0">
                <a:solidFill>
                  <a:schemeClr val="dk1"/>
                </a:solidFill>
                <a:latin typeface="Calibri"/>
                <a:ea typeface="Calibri"/>
                <a:cs typeface="Calibri"/>
                <a:sym typeface="Calibri"/>
              </a:rPr>
              <a:t>Strengthen the dataset by sliding a window through it and feature engineering as the data is read</a:t>
            </a:r>
            <a:endParaRPr sz="1800" dirty="0">
              <a:solidFill>
                <a:schemeClr val="dk1"/>
              </a:solidFill>
              <a:latin typeface="Calibri"/>
              <a:ea typeface="Calibri"/>
              <a:cs typeface="Calibri"/>
              <a:sym typeface="Calibri"/>
            </a:endParaRPr>
          </a:p>
          <a:p>
            <a:pPr marL="520700" lvl="1" indent="-203200" algn="l" rtl="0">
              <a:lnSpc>
                <a:spcPct val="90000"/>
              </a:lnSpc>
              <a:spcBef>
                <a:spcPts val="400"/>
              </a:spcBef>
              <a:spcAft>
                <a:spcPts val="0"/>
              </a:spcAft>
              <a:buClr>
                <a:schemeClr val="dk1"/>
              </a:buClr>
              <a:buSzPts val="1800"/>
              <a:buChar char="•"/>
            </a:pPr>
            <a:r>
              <a:rPr lang="en" sz="1800" dirty="0">
                <a:solidFill>
                  <a:schemeClr val="dk1"/>
                </a:solidFill>
                <a:latin typeface="Calibri"/>
                <a:ea typeface="Calibri"/>
                <a:cs typeface="Calibri"/>
                <a:sym typeface="Calibri"/>
              </a:rPr>
              <a:t>Reduce magnanimous data size- allowing algorithm to run quicker and perform more efficiently</a:t>
            </a:r>
            <a:endParaRPr sz="1800" dirty="0">
              <a:solidFill>
                <a:schemeClr val="dk1"/>
              </a:solidFill>
              <a:latin typeface="Calibri"/>
              <a:ea typeface="Calibri"/>
              <a:cs typeface="Calibri"/>
              <a:sym typeface="Calibri"/>
            </a:endParaRPr>
          </a:p>
          <a:p>
            <a:pPr marL="520700" lvl="1" indent="-203200" algn="l" rtl="0">
              <a:lnSpc>
                <a:spcPct val="90000"/>
              </a:lnSpc>
              <a:spcBef>
                <a:spcPts val="400"/>
              </a:spcBef>
              <a:spcAft>
                <a:spcPts val="0"/>
              </a:spcAft>
              <a:buClr>
                <a:schemeClr val="dk1"/>
              </a:buClr>
              <a:buSzPts val="1800"/>
              <a:buChar char="•"/>
            </a:pPr>
            <a:r>
              <a:rPr lang="en" sz="1800" dirty="0">
                <a:solidFill>
                  <a:schemeClr val="dk1"/>
                </a:solidFill>
                <a:latin typeface="Calibri"/>
                <a:ea typeface="Calibri"/>
                <a:cs typeface="Calibri"/>
                <a:sym typeface="Calibri"/>
              </a:rPr>
              <a:t>Uptake new prediction data and feature engineer to evaluate whether eating action is occurring or not</a:t>
            </a:r>
            <a:endParaRPr sz="1800" dirty="0">
              <a:solidFill>
                <a:schemeClr val="dk1"/>
              </a:solidFill>
              <a:latin typeface="Calibri"/>
              <a:ea typeface="Calibri"/>
              <a:cs typeface="Calibri"/>
              <a:sym typeface="Calibri"/>
            </a:endParaRPr>
          </a:p>
          <a:p>
            <a:pPr marL="520700" lvl="1" indent="-203200" algn="l" rtl="0">
              <a:lnSpc>
                <a:spcPct val="90000"/>
              </a:lnSpc>
              <a:spcBef>
                <a:spcPts val="400"/>
              </a:spcBef>
              <a:spcAft>
                <a:spcPts val="0"/>
              </a:spcAft>
              <a:buClr>
                <a:schemeClr val="dk1"/>
              </a:buClr>
              <a:buSzPts val="1800"/>
              <a:buChar char="•"/>
            </a:pPr>
            <a:r>
              <a:rPr lang="en" sz="1800" dirty="0">
                <a:solidFill>
                  <a:schemeClr val="dk1"/>
                </a:solidFill>
                <a:latin typeface="Calibri"/>
                <a:ea typeface="Calibri"/>
                <a:cs typeface="Calibri"/>
                <a:sym typeface="Calibri"/>
              </a:rPr>
              <a:t>Adjust to different devices with variable Hertz and seconds parameters </a:t>
            </a:r>
            <a:endParaRPr sz="1800" dirty="0">
              <a:solidFill>
                <a:schemeClr val="dk1"/>
              </a:solidFill>
              <a:latin typeface="Calibri"/>
              <a:ea typeface="Calibri"/>
              <a:cs typeface="Calibri"/>
              <a:sym typeface="Calibri"/>
            </a:endParaRPr>
          </a:p>
          <a:p>
            <a:pPr marL="177800" lvl="0" indent="-209550" algn="l" rtl="0">
              <a:lnSpc>
                <a:spcPct val="90000"/>
              </a:lnSpc>
              <a:spcBef>
                <a:spcPts val="800"/>
              </a:spcBef>
              <a:spcAft>
                <a:spcPts val="0"/>
              </a:spcAft>
              <a:buClr>
                <a:schemeClr val="dk1"/>
              </a:buClr>
              <a:buSzPts val="2100"/>
              <a:buChar char="•"/>
            </a:pPr>
            <a:r>
              <a:rPr lang="en" sz="2100" dirty="0">
                <a:solidFill>
                  <a:schemeClr val="dk1"/>
                </a:solidFill>
                <a:latin typeface="Calibri"/>
                <a:ea typeface="Calibri"/>
                <a:cs typeface="Calibri"/>
                <a:sym typeface="Calibri"/>
              </a:rPr>
              <a:t>This algorithm can be implemented into any wearable device with an accelerometer</a:t>
            </a:r>
            <a:endParaRPr sz="2100" dirty="0">
              <a:solidFill>
                <a:schemeClr val="dk1"/>
              </a:solidFill>
              <a:latin typeface="Calibri"/>
              <a:ea typeface="Calibri"/>
              <a:cs typeface="Calibri"/>
              <a:sym typeface="Calibri"/>
            </a:endParaRPr>
          </a:p>
          <a:p>
            <a:pPr marL="177800" lvl="0" indent="-209550" algn="l" rtl="0">
              <a:lnSpc>
                <a:spcPct val="90000"/>
              </a:lnSpc>
              <a:spcBef>
                <a:spcPts val="800"/>
              </a:spcBef>
              <a:spcAft>
                <a:spcPts val="0"/>
              </a:spcAft>
              <a:buClr>
                <a:schemeClr val="dk1"/>
              </a:buClr>
              <a:buSzPts val="2100"/>
              <a:buChar char="•"/>
            </a:pPr>
            <a:r>
              <a:rPr lang="en" sz="2100" dirty="0">
                <a:solidFill>
                  <a:schemeClr val="dk1"/>
                </a:solidFill>
                <a:latin typeface="Calibri"/>
                <a:ea typeface="Calibri"/>
                <a:cs typeface="Calibri"/>
                <a:sym typeface="Calibri"/>
              </a:rPr>
              <a:t>Algorithm can be used for:</a:t>
            </a:r>
            <a:endParaRPr sz="2100" dirty="0">
              <a:solidFill>
                <a:schemeClr val="dk1"/>
              </a:solidFill>
              <a:latin typeface="Calibri"/>
              <a:ea typeface="Calibri"/>
              <a:cs typeface="Calibri"/>
              <a:sym typeface="Calibri"/>
            </a:endParaRPr>
          </a:p>
          <a:p>
            <a:pPr marL="520700" lvl="1" indent="-203200" algn="l" rtl="0">
              <a:lnSpc>
                <a:spcPct val="90000"/>
              </a:lnSpc>
              <a:spcBef>
                <a:spcPts val="400"/>
              </a:spcBef>
              <a:spcAft>
                <a:spcPts val="0"/>
              </a:spcAft>
              <a:buClr>
                <a:schemeClr val="dk1"/>
              </a:buClr>
              <a:buSzPts val="1800"/>
              <a:buChar char="•"/>
            </a:pPr>
            <a:r>
              <a:rPr lang="en" sz="1800" dirty="0">
                <a:solidFill>
                  <a:schemeClr val="dk1"/>
                </a:solidFill>
                <a:latin typeface="Calibri"/>
                <a:ea typeface="Calibri"/>
                <a:cs typeface="Calibri"/>
                <a:sym typeface="Calibri"/>
              </a:rPr>
              <a:t>Eating recognition</a:t>
            </a:r>
            <a:endParaRPr sz="1800" dirty="0">
              <a:solidFill>
                <a:schemeClr val="dk1"/>
              </a:solidFill>
              <a:latin typeface="Calibri"/>
              <a:ea typeface="Calibri"/>
              <a:cs typeface="Calibri"/>
              <a:sym typeface="Calibri"/>
            </a:endParaRPr>
          </a:p>
          <a:p>
            <a:pPr marL="520700" lvl="1" indent="-203200" algn="l" rtl="0">
              <a:lnSpc>
                <a:spcPct val="90000"/>
              </a:lnSpc>
              <a:spcBef>
                <a:spcPts val="400"/>
              </a:spcBef>
              <a:spcAft>
                <a:spcPts val="0"/>
              </a:spcAft>
              <a:buClr>
                <a:schemeClr val="dk1"/>
              </a:buClr>
              <a:buSzPts val="1800"/>
              <a:buChar char="•"/>
            </a:pPr>
            <a:r>
              <a:rPr lang="en" sz="1800" dirty="0">
                <a:solidFill>
                  <a:schemeClr val="dk1"/>
                </a:solidFill>
                <a:latin typeface="Calibri"/>
                <a:ea typeface="Calibri"/>
                <a:cs typeface="Calibri"/>
                <a:sym typeface="Calibri"/>
              </a:rPr>
              <a:t>Behavioral biometric models for a specific subject</a:t>
            </a:r>
            <a:endParaRPr sz="1800" dirty="0">
              <a:solidFill>
                <a:schemeClr val="dk1"/>
              </a:solidFill>
              <a:latin typeface="Calibri"/>
              <a:ea typeface="Calibri"/>
              <a:cs typeface="Calibri"/>
              <a:sym typeface="Calibri"/>
            </a:endParaRPr>
          </a:p>
          <a:p>
            <a:pPr marL="177800" lvl="0" indent="-203200" algn="l" rtl="0">
              <a:lnSpc>
                <a:spcPct val="90000"/>
              </a:lnSpc>
              <a:spcBef>
                <a:spcPts val="400"/>
              </a:spcBef>
              <a:spcAft>
                <a:spcPts val="0"/>
              </a:spcAft>
              <a:buClr>
                <a:schemeClr val="dk1"/>
              </a:buClr>
              <a:buSzPts val="1800"/>
              <a:buFont typeface="Calibri"/>
              <a:buChar char="•"/>
            </a:pPr>
            <a:endParaRPr sz="1800"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175264c96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175264c96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17500" algn="l" rtl="0">
              <a:lnSpc>
                <a:spcPct val="90000"/>
              </a:lnSpc>
              <a:spcBef>
                <a:spcPts val="400"/>
              </a:spcBef>
              <a:spcAft>
                <a:spcPts val="0"/>
              </a:spcAft>
              <a:buClr>
                <a:schemeClr val="dk1"/>
              </a:buClr>
              <a:buSzPts val="1400"/>
              <a:buChar char="•"/>
            </a:pPr>
            <a:endParaRPr lang="en-US"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114d7c5c53_2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g2114d7c5c53_2_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 worked with Dr. Dunn who welcomed me to the big ideas lab and guided me through this project. And Lucy Chikwetu, who gave me specific advice on the process and mentored me along the way.</a:t>
            </a:r>
            <a:endParaRPr/>
          </a:p>
        </p:txBody>
      </p:sp>
      <p:sp>
        <p:nvSpPr>
          <p:cNvPr id="136" name="Google Shape;136;g2114d7c5c53_2_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77dcdbb6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g2177dcdbb6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Here are my </a:t>
            </a:r>
            <a:r>
              <a:rPr lang="en" dirty="0" err="1"/>
              <a:t>refernces</a:t>
            </a:r>
            <a:r>
              <a:rPr lang="en" dirty="0"/>
              <a:t> and access to the </a:t>
            </a:r>
            <a:r>
              <a:rPr lang="en" dirty="0" err="1"/>
              <a:t>github</a:t>
            </a:r>
            <a:r>
              <a:rPr lang="en" dirty="0"/>
              <a:t> repository.</a:t>
            </a:r>
          </a:p>
          <a:p>
            <a:pPr marL="0" lvl="0" indent="0" algn="l" rtl="0">
              <a:spcBef>
                <a:spcPts val="0"/>
              </a:spcBef>
              <a:spcAft>
                <a:spcPts val="0"/>
              </a:spcAft>
              <a:buNone/>
            </a:pPr>
            <a:endParaRPr lang="en" dirty="0"/>
          </a:p>
          <a:p>
            <a:pPr marL="0" lvl="0" indent="0" algn="l" rtl="0">
              <a:spcBef>
                <a:spcPts val="0"/>
              </a:spcBef>
              <a:spcAft>
                <a:spcPts val="0"/>
              </a:spcAft>
              <a:buNone/>
            </a:pPr>
            <a:r>
              <a:rPr lang="en-US" dirty="0"/>
              <a:t>Z</a:t>
            </a:r>
            <a:r>
              <a:rPr lang="en" dirty="0" err="1"/>
              <a:t>ero</a:t>
            </a:r>
            <a:r>
              <a:rPr lang="en" dirty="0"/>
              <a:t> values are constant velocity. </a:t>
            </a:r>
          </a:p>
          <a:p>
            <a:pPr marL="0" lvl="0" indent="0" algn="l" rtl="0">
              <a:spcBef>
                <a:spcPts val="0"/>
              </a:spcBef>
              <a:spcAft>
                <a:spcPts val="0"/>
              </a:spcAft>
              <a:buNone/>
            </a:pPr>
            <a:r>
              <a:rPr lang="en-US" dirty="0"/>
              <a:t>A</a:t>
            </a:r>
            <a:r>
              <a:rPr lang="en" dirty="0" err="1"/>
              <a:t>ccelerometers</a:t>
            </a:r>
            <a:r>
              <a:rPr lang="en" dirty="0"/>
              <a:t> measure increase (positive) in velocity and decrease in velocity (negative)</a:t>
            </a:r>
            <a:endParaRPr dirty="0"/>
          </a:p>
        </p:txBody>
      </p:sp>
      <p:sp>
        <p:nvSpPr>
          <p:cNvPr id="332" name="Google Shape;332;g2177dcdbb6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5f6130ec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5f6130ec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294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15f6130ec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15f6130ec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Precision is number of correct positive predictions out of all positive predictions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MCC- Helps us identify the effectiveness of the </a:t>
            </a:r>
            <a:r>
              <a:rPr lang="en" dirty="0" err="1"/>
              <a:t>classiifier</a:t>
            </a:r>
            <a:r>
              <a:rPr lang="en" dirty="0"/>
              <a:t> in classifying especially negative class samples. Ranges from -1, to 1,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ROC AUC of 0.5 means it is randomly guessing the class, ranks a random positive example higher than a random negative example 50% of the time.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Recall  = TP/(FN +TP)</a:t>
            </a:r>
            <a:endParaRP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114d7c5c53_2_9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558800" lvl="1" indent="-228600" algn="l" rtl="0">
              <a:lnSpc>
                <a:spcPct val="90000"/>
              </a:lnSpc>
              <a:spcBef>
                <a:spcPts val="0"/>
              </a:spcBef>
              <a:spcAft>
                <a:spcPts val="0"/>
              </a:spcAft>
              <a:buClr>
                <a:schemeClr val="dk1"/>
              </a:buClr>
              <a:buSzPts val="2000"/>
              <a:buFont typeface="Calibri"/>
              <a:buChar char="•"/>
            </a:pPr>
            <a:r>
              <a:rPr lang="en-US" sz="1100" i="0" u="none" strike="noStrike" dirty="0">
                <a:solidFill>
                  <a:schemeClr val="dk1"/>
                </a:solidFill>
              </a:rPr>
              <a:t>NOTECARDS</a:t>
            </a:r>
          </a:p>
          <a:p>
            <a:pPr marL="558800" lvl="1" indent="-228600" algn="l" rtl="0">
              <a:lnSpc>
                <a:spcPct val="90000"/>
              </a:lnSpc>
              <a:spcBef>
                <a:spcPts val="0"/>
              </a:spcBef>
              <a:spcAft>
                <a:spcPts val="0"/>
              </a:spcAft>
              <a:buClr>
                <a:schemeClr val="dk1"/>
              </a:buClr>
              <a:buSzPts val="2000"/>
              <a:buFont typeface="Calibri"/>
              <a:buChar char="•"/>
            </a:pPr>
            <a:r>
              <a:rPr lang="en-US" sz="1100" i="0" u="none" strike="noStrike" dirty="0">
                <a:solidFill>
                  <a:schemeClr val="dk1"/>
                </a:solidFill>
              </a:rPr>
              <a:t>PROJECT DESCRIPTION</a:t>
            </a:r>
          </a:p>
          <a:p>
            <a:pPr marL="558800" lvl="1" indent="-228600" algn="l" rtl="0">
              <a:lnSpc>
                <a:spcPct val="90000"/>
              </a:lnSpc>
              <a:spcBef>
                <a:spcPts val="0"/>
              </a:spcBef>
              <a:spcAft>
                <a:spcPts val="0"/>
              </a:spcAft>
              <a:buClr>
                <a:schemeClr val="dk1"/>
              </a:buClr>
              <a:buSzPts val="2000"/>
              <a:buFont typeface="Calibri"/>
              <a:buChar char="•"/>
            </a:pPr>
            <a:r>
              <a:rPr lang="en-US" sz="1100" i="0" u="none" strike="noStrike" dirty="0">
                <a:solidFill>
                  <a:schemeClr val="dk1"/>
                </a:solidFill>
              </a:rPr>
              <a:t>Problem Description</a:t>
            </a:r>
            <a:endParaRPr lang="en-US" sz="1100" dirty="0"/>
          </a:p>
          <a:p>
            <a:pPr marL="558800" lvl="1" indent="-228600" algn="l" rtl="0">
              <a:lnSpc>
                <a:spcPct val="90000"/>
              </a:lnSpc>
              <a:spcBef>
                <a:spcPts val="0"/>
              </a:spcBef>
              <a:spcAft>
                <a:spcPts val="0"/>
              </a:spcAft>
              <a:buSzPts val="2000"/>
              <a:buChar char="•"/>
            </a:pPr>
            <a:r>
              <a:rPr lang="en-US" sz="1100" dirty="0"/>
              <a:t>Problem Solution</a:t>
            </a:r>
          </a:p>
          <a:p>
            <a:pPr marL="558800" lvl="1" indent="-228600" algn="l" rtl="0">
              <a:lnSpc>
                <a:spcPct val="90000"/>
              </a:lnSpc>
              <a:spcBef>
                <a:spcPts val="0"/>
              </a:spcBef>
              <a:spcAft>
                <a:spcPts val="0"/>
              </a:spcAft>
              <a:buSzPts val="2000"/>
              <a:buChar char="•"/>
            </a:pPr>
            <a:r>
              <a:rPr lang="en-US" sz="1100" dirty="0"/>
              <a:t>APPROACH</a:t>
            </a:r>
          </a:p>
          <a:p>
            <a:pPr marL="558800" lvl="1" indent="-228600" algn="l" rtl="0">
              <a:lnSpc>
                <a:spcPct val="90000"/>
              </a:lnSpc>
              <a:spcBef>
                <a:spcPts val="0"/>
              </a:spcBef>
              <a:spcAft>
                <a:spcPts val="0"/>
              </a:spcAft>
              <a:buClr>
                <a:schemeClr val="dk1"/>
              </a:buClr>
              <a:buSzPts val="2000"/>
              <a:buFont typeface="Calibri"/>
              <a:buChar char="•"/>
            </a:pPr>
            <a:r>
              <a:rPr lang="en-US" sz="1100" i="0" u="none" strike="noStrike" dirty="0">
                <a:solidFill>
                  <a:schemeClr val="dk1"/>
                </a:solidFill>
              </a:rPr>
              <a:t>About the </a:t>
            </a:r>
            <a:r>
              <a:rPr lang="en-US" sz="1100" i="0" u="none" strike="noStrike" dirty="0" err="1">
                <a:solidFill>
                  <a:schemeClr val="dk1"/>
                </a:solidFill>
              </a:rPr>
              <a:t>DataseT</a:t>
            </a:r>
            <a:endParaRPr lang="en-US" sz="1100" i="0" u="none" strike="noStrike" dirty="0">
              <a:solidFill>
                <a:schemeClr val="dk1"/>
              </a:solidFill>
            </a:endParaRPr>
          </a:p>
          <a:p>
            <a:pPr marL="520700" lvl="1" indent="-196850" algn="l" rtl="0">
              <a:lnSpc>
                <a:spcPct val="90000"/>
              </a:lnSpc>
              <a:spcBef>
                <a:spcPts val="0"/>
              </a:spcBef>
              <a:spcAft>
                <a:spcPts val="0"/>
              </a:spcAft>
              <a:buClr>
                <a:schemeClr val="dk1"/>
              </a:buClr>
              <a:buSzPts val="1900"/>
              <a:buFont typeface="Calibri"/>
              <a:buChar char="•"/>
            </a:pPr>
            <a:r>
              <a:rPr lang="en-US" sz="1100" dirty="0">
                <a:solidFill>
                  <a:schemeClr val="dk1"/>
                </a:solidFill>
              </a:rPr>
              <a:t>Cross Validation</a:t>
            </a:r>
            <a:endParaRPr lang="en-US" sz="1100" dirty="0"/>
          </a:p>
          <a:p>
            <a:pPr marL="520700" lvl="1" indent="-196850" algn="l" rtl="0">
              <a:lnSpc>
                <a:spcPct val="90000"/>
              </a:lnSpc>
              <a:spcBef>
                <a:spcPts val="0"/>
              </a:spcBef>
              <a:spcAft>
                <a:spcPts val="0"/>
              </a:spcAft>
              <a:buClr>
                <a:schemeClr val="dk1"/>
              </a:buClr>
              <a:buSzPts val="1900"/>
              <a:buFont typeface="Calibri"/>
              <a:buChar char="•"/>
            </a:pPr>
            <a:r>
              <a:rPr lang="en-US" sz="1100" dirty="0">
                <a:solidFill>
                  <a:schemeClr val="dk1"/>
                </a:solidFill>
              </a:rPr>
              <a:t>Sliding Window</a:t>
            </a:r>
            <a:endParaRPr lang="en-US" sz="1100" dirty="0"/>
          </a:p>
          <a:p>
            <a:pPr marL="520700" lvl="1" indent="-196850" algn="l" rtl="0">
              <a:lnSpc>
                <a:spcPct val="90000"/>
              </a:lnSpc>
              <a:spcBef>
                <a:spcPts val="0"/>
              </a:spcBef>
              <a:spcAft>
                <a:spcPts val="0"/>
              </a:spcAft>
              <a:buClr>
                <a:schemeClr val="dk1"/>
              </a:buClr>
              <a:buSzPts val="1900"/>
              <a:buFont typeface="Calibri"/>
              <a:buChar char="•"/>
            </a:pPr>
            <a:r>
              <a:rPr lang="en-US" sz="1100" dirty="0">
                <a:solidFill>
                  <a:schemeClr val="dk1"/>
                </a:solidFill>
              </a:rPr>
              <a:t>Feature Engineering</a:t>
            </a:r>
            <a:endParaRPr lang="en-US" sz="1100" dirty="0"/>
          </a:p>
          <a:p>
            <a:pPr marL="520700" lvl="1" indent="-196850" algn="l" rtl="0">
              <a:lnSpc>
                <a:spcPct val="90000"/>
              </a:lnSpc>
              <a:spcBef>
                <a:spcPts val="0"/>
              </a:spcBef>
              <a:spcAft>
                <a:spcPts val="0"/>
              </a:spcAft>
              <a:buClr>
                <a:schemeClr val="dk1"/>
              </a:buClr>
              <a:buSzPts val="1900"/>
              <a:buFont typeface="Calibri"/>
              <a:buChar char="•"/>
            </a:pPr>
            <a:r>
              <a:rPr lang="en-US" sz="1100" i="0" u="none" strike="noStrike" dirty="0">
                <a:solidFill>
                  <a:schemeClr val="dk1"/>
                </a:solidFill>
              </a:rPr>
              <a:t>Machine Learning Models</a:t>
            </a:r>
          </a:p>
          <a:p>
            <a:pPr marL="520700" lvl="1" indent="-196850" algn="l" rtl="0">
              <a:lnSpc>
                <a:spcPct val="90000"/>
              </a:lnSpc>
              <a:spcBef>
                <a:spcPts val="0"/>
              </a:spcBef>
              <a:spcAft>
                <a:spcPts val="0"/>
              </a:spcAft>
              <a:buClr>
                <a:schemeClr val="dk1"/>
              </a:buClr>
              <a:buSzPts val="1900"/>
              <a:buFont typeface="Calibri"/>
              <a:buChar char="•"/>
            </a:pPr>
            <a:r>
              <a:rPr lang="en-US" sz="1100" i="0" u="none" strike="noStrike" dirty="0">
                <a:solidFill>
                  <a:schemeClr val="dk1"/>
                </a:solidFill>
              </a:rPr>
              <a:t>CONCLUSIONS</a:t>
            </a:r>
          </a:p>
          <a:p>
            <a:pPr marL="558800" lvl="1" indent="-222250" algn="l" rtl="0">
              <a:lnSpc>
                <a:spcPct val="90000"/>
              </a:lnSpc>
              <a:spcBef>
                <a:spcPts val="0"/>
              </a:spcBef>
              <a:spcAft>
                <a:spcPts val="0"/>
              </a:spcAft>
              <a:buClr>
                <a:schemeClr val="dk1"/>
              </a:buClr>
              <a:buSzPts val="1700"/>
              <a:buFont typeface="Calibri"/>
              <a:buChar char="•"/>
            </a:pPr>
            <a:r>
              <a:rPr lang="en-US" sz="1700" i="0" u="none" strike="noStrike" dirty="0">
                <a:solidFill>
                  <a:schemeClr val="dk1"/>
                </a:solidFill>
              </a:rPr>
              <a:t>Predictive Models</a:t>
            </a:r>
            <a:endParaRPr lang="en-US" sz="2000" dirty="0"/>
          </a:p>
          <a:p>
            <a:pPr marL="863600" lvl="2" indent="-184150" algn="l" rtl="0">
              <a:lnSpc>
                <a:spcPct val="90000"/>
              </a:lnSpc>
              <a:spcBef>
                <a:spcPts val="0"/>
              </a:spcBef>
              <a:spcAft>
                <a:spcPts val="0"/>
              </a:spcAft>
              <a:buClr>
                <a:schemeClr val="dk1"/>
              </a:buClr>
              <a:buSzPts val="1700"/>
              <a:buFont typeface="Calibri"/>
              <a:buChar char="•"/>
            </a:pPr>
            <a:r>
              <a:rPr lang="en-US" sz="1700" i="0" u="none" strike="noStrike" dirty="0">
                <a:solidFill>
                  <a:schemeClr val="dk1"/>
                </a:solidFill>
              </a:rPr>
              <a:t>Support Vector Machine</a:t>
            </a:r>
            <a:endParaRPr lang="en-US" sz="1700" dirty="0"/>
          </a:p>
          <a:p>
            <a:pPr marL="863600" lvl="2" indent="-184150" algn="l" rtl="0">
              <a:lnSpc>
                <a:spcPct val="90000"/>
              </a:lnSpc>
              <a:spcBef>
                <a:spcPts val="0"/>
              </a:spcBef>
              <a:spcAft>
                <a:spcPts val="0"/>
              </a:spcAft>
              <a:buClr>
                <a:schemeClr val="dk1"/>
              </a:buClr>
              <a:buSzPts val="1700"/>
              <a:buFont typeface="Calibri"/>
              <a:buChar char="•"/>
            </a:pPr>
            <a:r>
              <a:rPr lang="en-US" sz="1700" dirty="0">
                <a:solidFill>
                  <a:schemeClr val="dk1"/>
                </a:solidFill>
              </a:rPr>
              <a:t>Random Forest</a:t>
            </a:r>
            <a:endParaRPr lang="en-US" sz="1700" dirty="0"/>
          </a:p>
          <a:p>
            <a:pPr marL="863600" lvl="2" indent="-184150" algn="l" rtl="0">
              <a:lnSpc>
                <a:spcPct val="90000"/>
              </a:lnSpc>
              <a:spcBef>
                <a:spcPts val="0"/>
              </a:spcBef>
              <a:spcAft>
                <a:spcPts val="0"/>
              </a:spcAft>
              <a:buClr>
                <a:schemeClr val="dk1"/>
              </a:buClr>
              <a:buSzPts val="1700"/>
              <a:buFont typeface="Calibri"/>
              <a:buChar char="•"/>
            </a:pPr>
            <a:r>
              <a:rPr lang="en-US" sz="1700" i="0" u="none" strike="noStrike" dirty="0">
                <a:solidFill>
                  <a:schemeClr val="dk1"/>
                </a:solidFill>
              </a:rPr>
              <a:t>Multilayer Perceptron</a:t>
            </a:r>
            <a:endParaRPr lang="en-US" sz="1700" dirty="0"/>
          </a:p>
          <a:p>
            <a:pPr marL="520700" lvl="1" indent="-196850" algn="l" rtl="0">
              <a:lnSpc>
                <a:spcPct val="90000"/>
              </a:lnSpc>
              <a:spcBef>
                <a:spcPts val="0"/>
              </a:spcBef>
              <a:spcAft>
                <a:spcPts val="0"/>
              </a:spcAft>
              <a:buClr>
                <a:schemeClr val="dk1"/>
              </a:buClr>
              <a:buSzPts val="1900"/>
              <a:buFont typeface="Calibri"/>
              <a:buChar char="•"/>
            </a:pPr>
            <a:endParaRPr lang="en-US" sz="1100" dirty="0"/>
          </a:p>
          <a:p>
            <a:pPr marL="558800" lvl="1" indent="-228600" algn="l" rtl="0">
              <a:lnSpc>
                <a:spcPct val="90000"/>
              </a:lnSpc>
              <a:spcBef>
                <a:spcPts val="0"/>
              </a:spcBef>
              <a:spcAft>
                <a:spcPts val="0"/>
              </a:spcAft>
              <a:buClr>
                <a:schemeClr val="dk1"/>
              </a:buClr>
              <a:buSzPts val="2000"/>
              <a:buFont typeface="Calibri"/>
              <a:buChar char="•"/>
            </a:pPr>
            <a:endParaRPr lang="en-US" sz="1100" dirty="0"/>
          </a:p>
          <a:p>
            <a:pPr marL="0" lvl="0" indent="0" algn="l" rtl="0">
              <a:spcBef>
                <a:spcPts val="0"/>
              </a:spcBef>
              <a:spcAft>
                <a:spcPts val="0"/>
              </a:spcAft>
              <a:buNone/>
            </a:pPr>
            <a:endParaRPr dirty="0"/>
          </a:p>
        </p:txBody>
      </p:sp>
      <p:sp>
        <p:nvSpPr>
          <p:cNvPr id="148" name="Google Shape;148;g2114d7c5c53_2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16148bd090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16148bd090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switch to cross entropy loss</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173c5160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173c5160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EFEFE"/>
                </a:solidFill>
              </a:rPr>
              <a:t>Depends on user’s memory and dedication to recording eating habits</a:t>
            </a:r>
            <a:endParaRPr lang="en-US" dirty="0"/>
          </a:p>
          <a:p>
            <a:pPr marL="457200" lvl="0" indent="-330200" algn="l" rtl="0">
              <a:lnSpc>
                <a:spcPct val="100000"/>
              </a:lnSpc>
              <a:spcBef>
                <a:spcPts val="0"/>
              </a:spcBef>
              <a:spcAft>
                <a:spcPts val="0"/>
              </a:spcAft>
              <a:buClr>
                <a:srgbClr val="FEFEFE"/>
              </a:buClr>
              <a:buSzPts val="1600"/>
              <a:buChar char="●"/>
            </a:pPr>
            <a:r>
              <a:rPr lang="en-US" sz="1100" dirty="0">
                <a:solidFill>
                  <a:srgbClr val="FEFEFE"/>
                </a:solidFill>
              </a:rPr>
              <a:t>Lab and published studies show manual input into nutrition apps are not consistent</a:t>
            </a:r>
          </a:p>
          <a:p>
            <a:pPr marL="457200" lvl="0" indent="-330200" algn="l" rtl="0">
              <a:lnSpc>
                <a:spcPct val="100000"/>
              </a:lnSpc>
              <a:spcBef>
                <a:spcPts val="0"/>
              </a:spcBef>
              <a:spcAft>
                <a:spcPts val="0"/>
              </a:spcAft>
              <a:buClr>
                <a:srgbClr val="FEFEFE"/>
              </a:buClr>
              <a:buSzPts val="1600"/>
              <a:buChar char="●"/>
            </a:pPr>
            <a:r>
              <a:rPr lang="en-US" sz="1100" dirty="0">
                <a:solidFill>
                  <a:srgbClr val="FEFEFE"/>
                </a:solidFill>
              </a:rPr>
              <a:t>Studies are currently occurring which depend on consistent user input of their eating habits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114d7c5c53_2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2114d7c5c53_2_10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v</a:t>
            </a:r>
            <a:r>
              <a:rPr lang="en-US" sz="1100" dirty="0">
                <a:solidFill>
                  <a:srgbClr val="FEFEFE"/>
                </a:solidFill>
                <a:latin typeface="Calibri"/>
                <a:ea typeface="Calibri"/>
                <a:cs typeface="Calibri"/>
                <a:sym typeface="Calibri"/>
              </a:rPr>
              <a:t>This application paired with a smart watch can be given to participants and patients by scientists and doctors respectively to help track eating habits</a:t>
            </a:r>
          </a:p>
          <a:p>
            <a:pPr marL="0" lvl="0" indent="0" algn="l" rtl="0">
              <a:spcBef>
                <a:spcPts val="0"/>
              </a:spcBef>
              <a:spcAft>
                <a:spcPts val="0"/>
              </a:spcAft>
              <a:buNone/>
            </a:pPr>
            <a:endParaRPr dirty="0"/>
          </a:p>
        </p:txBody>
      </p:sp>
      <p:sp>
        <p:nvSpPr>
          <p:cNvPr id="163" name="Google Shape;163;g2114d7c5c53_2_10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114d7c5c53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2114d7c5c53_2_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lnSpc>
                <a:spcPct val="90000"/>
              </a:lnSpc>
              <a:spcBef>
                <a:spcPts val="800"/>
              </a:spcBef>
              <a:spcAft>
                <a:spcPts val="0"/>
              </a:spcAft>
              <a:buClr>
                <a:schemeClr val="lt1"/>
              </a:buClr>
              <a:buSzPts val="1400"/>
              <a:buChar char="•"/>
            </a:pPr>
            <a:r>
              <a:rPr lang="en" sz="1400" dirty="0">
                <a:solidFill>
                  <a:schemeClr val="lt1"/>
                </a:solidFill>
                <a:highlight>
                  <a:schemeClr val="dk1"/>
                </a:highlight>
              </a:rPr>
              <a:t>Time data can be infinite- algorithms work harder as dataset increases exponentially</a:t>
            </a:r>
          </a:p>
          <a:p>
            <a:pPr marL="457200" lvl="0" indent="-311150" algn="l" rtl="0">
              <a:spcBef>
                <a:spcPts val="0"/>
              </a:spcBef>
              <a:spcAft>
                <a:spcPts val="0"/>
              </a:spcAft>
              <a:buSzPts val="1300"/>
              <a:buFont typeface="Calibri"/>
              <a:buChar char="•"/>
            </a:pPr>
            <a:r>
              <a:rPr lang="en-US" sz="1300" dirty="0"/>
              <a:t>Data being observed over consistent intervals to track change</a:t>
            </a:r>
          </a:p>
          <a:p>
            <a:pPr marL="457200" lvl="0" indent="-311150" algn="l" rtl="0">
              <a:spcBef>
                <a:spcPts val="800"/>
              </a:spcBef>
              <a:spcAft>
                <a:spcPts val="0"/>
              </a:spcAft>
              <a:buSzPts val="1300"/>
              <a:buFont typeface="Calibri"/>
              <a:buChar char="•"/>
            </a:pPr>
            <a:r>
              <a:rPr lang="en-US" sz="1300" dirty="0"/>
              <a:t>All data points contain a class, timestamp, and data descriptors</a:t>
            </a:r>
          </a:p>
          <a:p>
            <a:pPr marL="914400" lvl="1" indent="-311150" algn="l" rtl="0">
              <a:spcBef>
                <a:spcPts val="400"/>
              </a:spcBef>
              <a:spcAft>
                <a:spcPts val="0"/>
              </a:spcAft>
              <a:buSzPts val="1300"/>
              <a:buFont typeface="Calibri"/>
              <a:buChar char="•"/>
            </a:pPr>
            <a:r>
              <a:rPr lang="en-US" sz="1300" dirty="0"/>
              <a:t>Features</a:t>
            </a:r>
          </a:p>
          <a:p>
            <a:pPr marL="457200" lvl="0" indent="-317500" algn="l" rtl="0">
              <a:lnSpc>
                <a:spcPct val="90000"/>
              </a:lnSpc>
              <a:spcBef>
                <a:spcPts val="800"/>
              </a:spcBef>
              <a:spcAft>
                <a:spcPts val="0"/>
              </a:spcAft>
              <a:buClr>
                <a:schemeClr val="lt1"/>
              </a:buClr>
              <a:buSzPts val="1400"/>
              <a:buChar char="•"/>
            </a:pPr>
            <a:endParaRPr dirty="0">
              <a:highlight>
                <a:schemeClr val="dk1"/>
              </a:highlight>
            </a:endParaRPr>
          </a:p>
        </p:txBody>
      </p:sp>
      <p:sp>
        <p:nvSpPr>
          <p:cNvPr id="173" name="Google Shape;173;g2114d7c5c53_2_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6939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14d7c5c5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14d7c5c5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114d7c5c5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114d7c5c5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1" indent="-317500" algn="l" rtl="0">
              <a:spcBef>
                <a:spcPts val="0"/>
              </a:spcBef>
              <a:spcAft>
                <a:spcPts val="0"/>
              </a:spcAft>
              <a:buSzPts val="1400"/>
              <a:buChar char="•"/>
            </a:pPr>
            <a:r>
              <a:rPr lang="en-US" sz="1100" dirty="0"/>
              <a:t>Instead of each data point being predicted on, a window of data is predicted on to yield output</a:t>
            </a:r>
          </a:p>
          <a:p>
            <a:pPr marL="914400" lvl="1" indent="-317500" algn="l" rtl="0">
              <a:spcBef>
                <a:spcPts val="0"/>
              </a:spcBef>
              <a:spcAft>
                <a:spcPts val="0"/>
              </a:spcAft>
              <a:buSzPts val="1400"/>
              <a:buChar char="•"/>
            </a:pPr>
            <a:r>
              <a:rPr lang="en-US" sz="1100" dirty="0"/>
              <a:t>Subsets of data are concatenated to a new </a:t>
            </a:r>
            <a:r>
              <a:rPr lang="en-US" sz="1100" dirty="0" err="1"/>
              <a:t>dataframe</a:t>
            </a:r>
            <a:endParaRPr lang="en-US" sz="1100" dirty="0"/>
          </a:p>
          <a:p>
            <a:pPr marL="914400" lvl="1" indent="-317500" algn="l" rtl="0">
              <a:spcBef>
                <a:spcPts val="0"/>
              </a:spcBef>
              <a:spcAft>
                <a:spcPts val="0"/>
              </a:spcAft>
              <a:buSzPts val="1400"/>
              <a:buChar char="•"/>
            </a:pPr>
            <a:r>
              <a:rPr lang="en-US" sz="1100" dirty="0"/>
              <a:t>With a watch reading at 20 </a:t>
            </a:r>
            <a:r>
              <a:rPr lang="en-US" sz="1100" dirty="0" err="1"/>
              <a:t>hz</a:t>
            </a:r>
            <a:r>
              <a:rPr lang="en-US" sz="1100" dirty="0"/>
              <a:t>, we hypothesize 5 seconds or 10 seconds of data will yield the specific activity occurring.</a:t>
            </a:r>
          </a:p>
          <a:p>
            <a:pPr marL="914400" lvl="1" indent="-317500" algn="l" rtl="0">
              <a:spcBef>
                <a:spcPts val="0"/>
              </a:spcBef>
              <a:spcAft>
                <a:spcPts val="0"/>
              </a:spcAft>
              <a:buSzPts val="1400"/>
              <a:buChar char="•"/>
            </a:pPr>
            <a:r>
              <a:rPr lang="en-US" sz="1100" dirty="0"/>
              <a:t>Each window has 100 and 200 data entries respectively</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138e7a15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138e7a15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Mean median, range, mode, abs avg deviation, sqrt avg</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800"/>
              <a:buNone/>
              <a:defRPr sz="1800">
                <a:solidFill>
                  <a:schemeClr val="dk1"/>
                </a:solidFill>
              </a:defRPr>
            </a:lvl1pPr>
            <a:lvl2pPr marL="914400" lvl="1" indent="-228600" algn="l">
              <a:lnSpc>
                <a:spcPct val="90000"/>
              </a:lnSpc>
              <a:spcBef>
                <a:spcPts val="400"/>
              </a:spcBef>
              <a:spcAft>
                <a:spcPts val="0"/>
              </a:spcAft>
              <a:buClr>
                <a:schemeClr val="dk1"/>
              </a:buClr>
              <a:buSzPts val="1500"/>
              <a:buNone/>
              <a:defRPr sz="1500">
                <a:solidFill>
                  <a:schemeClr val="dk1"/>
                </a:solidFill>
              </a:defRPr>
            </a:lvl2pPr>
            <a:lvl3pPr marL="1371600" lvl="2" indent="-228600" algn="l">
              <a:lnSpc>
                <a:spcPct val="90000"/>
              </a:lnSpc>
              <a:spcBef>
                <a:spcPts val="400"/>
              </a:spcBef>
              <a:spcAft>
                <a:spcPts val="0"/>
              </a:spcAft>
              <a:buClr>
                <a:schemeClr val="dk1"/>
              </a:buClr>
              <a:buSzPts val="1400"/>
              <a:buNone/>
              <a:defRPr sz="1400">
                <a:solidFill>
                  <a:schemeClr val="dk1"/>
                </a:solidFill>
              </a:defRPr>
            </a:lvl3pPr>
            <a:lvl4pPr marL="1828800" lvl="3" indent="-228600" algn="l">
              <a:lnSpc>
                <a:spcPct val="90000"/>
              </a:lnSpc>
              <a:spcBef>
                <a:spcPts val="400"/>
              </a:spcBef>
              <a:spcAft>
                <a:spcPts val="0"/>
              </a:spcAft>
              <a:buClr>
                <a:schemeClr val="dk1"/>
              </a:buClr>
              <a:buSzPts val="1200"/>
              <a:buNone/>
              <a:defRPr sz="1200">
                <a:solidFill>
                  <a:schemeClr val="dk1"/>
                </a:solidFill>
              </a:defRPr>
            </a:lvl4pPr>
            <a:lvl5pPr marL="2286000" lvl="4" indent="-228600" algn="l">
              <a:lnSpc>
                <a:spcPct val="90000"/>
              </a:lnSpc>
              <a:spcBef>
                <a:spcPts val="400"/>
              </a:spcBef>
              <a:spcAft>
                <a:spcPts val="0"/>
              </a:spcAft>
              <a:buClr>
                <a:schemeClr val="dk1"/>
              </a:buClr>
              <a:buSzPts val="1200"/>
              <a:buNone/>
              <a:defRPr sz="1200">
                <a:solidFill>
                  <a:schemeClr val="dk1"/>
                </a:solidFill>
              </a:defRPr>
            </a:lvl5pPr>
            <a:lvl6pPr marL="2743200" lvl="5" indent="-228600" algn="l">
              <a:lnSpc>
                <a:spcPct val="90000"/>
              </a:lnSpc>
              <a:spcBef>
                <a:spcPts val="400"/>
              </a:spcBef>
              <a:spcAft>
                <a:spcPts val="0"/>
              </a:spcAft>
              <a:buClr>
                <a:schemeClr val="dk1"/>
              </a:buClr>
              <a:buSzPts val="1200"/>
              <a:buNone/>
              <a:defRPr sz="1200">
                <a:solidFill>
                  <a:schemeClr val="dk1"/>
                </a:solidFill>
              </a:defRPr>
            </a:lvl6pPr>
            <a:lvl7pPr marL="3200400" lvl="6" indent="-228600" algn="l">
              <a:lnSpc>
                <a:spcPct val="90000"/>
              </a:lnSpc>
              <a:spcBef>
                <a:spcPts val="400"/>
              </a:spcBef>
              <a:spcAft>
                <a:spcPts val="0"/>
              </a:spcAft>
              <a:buClr>
                <a:schemeClr val="dk1"/>
              </a:buClr>
              <a:buSzPts val="1200"/>
              <a:buNone/>
              <a:defRPr sz="1200">
                <a:solidFill>
                  <a:schemeClr val="dk1"/>
                </a:solidFill>
              </a:defRPr>
            </a:lvl7pPr>
            <a:lvl8pPr marL="3657600" lvl="7" indent="-228600" algn="l">
              <a:lnSpc>
                <a:spcPct val="90000"/>
              </a:lnSpc>
              <a:spcBef>
                <a:spcPts val="400"/>
              </a:spcBef>
              <a:spcAft>
                <a:spcPts val="0"/>
              </a:spcAft>
              <a:buClr>
                <a:schemeClr val="dk1"/>
              </a:buClr>
              <a:buSzPts val="1200"/>
              <a:buNone/>
              <a:defRPr sz="1200">
                <a:solidFill>
                  <a:schemeClr val="dk1"/>
                </a:solidFill>
              </a:defRPr>
            </a:lvl8pPr>
            <a:lvl9pPr marL="4114800" lvl="8" indent="-228600" algn="l">
              <a:lnSpc>
                <a:spcPct val="90000"/>
              </a:lnSpc>
              <a:spcBef>
                <a:spcPts val="400"/>
              </a:spcBef>
              <a:spcAft>
                <a:spcPts val="0"/>
              </a:spcAft>
              <a:buClr>
                <a:schemeClr val="dk1"/>
              </a:buClr>
              <a:buSzPts val="1200"/>
              <a:buNone/>
              <a:defRPr sz="1200">
                <a:solidFill>
                  <a:schemeClr val="dk1"/>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1"/>
                </a:solidFill>
                <a:latin typeface="Calibri"/>
                <a:ea typeface="Calibri"/>
                <a:cs typeface="Calibri"/>
                <a:sym typeface="Calibri"/>
              </a:defRPr>
            </a:lvl1pPr>
            <a:lvl2pPr marL="0" marR="0" lvl="1" indent="0" algn="r" rtl="0">
              <a:spcBef>
                <a:spcPts val="0"/>
              </a:spcBef>
              <a:buNone/>
              <a:defRPr sz="900" b="0" i="0" u="none" strike="noStrike" cap="none">
                <a:solidFill>
                  <a:schemeClr val="dk1"/>
                </a:solidFill>
                <a:latin typeface="Calibri"/>
                <a:ea typeface="Calibri"/>
                <a:cs typeface="Calibri"/>
                <a:sym typeface="Calibri"/>
              </a:defRPr>
            </a:lvl2pPr>
            <a:lvl3pPr marL="0" marR="0" lvl="2" indent="0" algn="r" rtl="0">
              <a:spcBef>
                <a:spcPts val="0"/>
              </a:spcBef>
              <a:buNone/>
              <a:defRPr sz="900" b="0" i="0" u="none" strike="noStrike" cap="none">
                <a:solidFill>
                  <a:schemeClr val="dk1"/>
                </a:solidFill>
                <a:latin typeface="Calibri"/>
                <a:ea typeface="Calibri"/>
                <a:cs typeface="Calibri"/>
                <a:sym typeface="Calibri"/>
              </a:defRPr>
            </a:lvl3pPr>
            <a:lvl4pPr marL="0" marR="0" lvl="3" indent="0" algn="r" rtl="0">
              <a:spcBef>
                <a:spcPts val="0"/>
              </a:spcBef>
              <a:buNone/>
              <a:defRPr sz="900" b="0" i="0" u="none" strike="noStrike" cap="none">
                <a:solidFill>
                  <a:schemeClr val="dk1"/>
                </a:solidFill>
                <a:latin typeface="Calibri"/>
                <a:ea typeface="Calibri"/>
                <a:cs typeface="Calibri"/>
                <a:sym typeface="Calibri"/>
              </a:defRPr>
            </a:lvl4pPr>
            <a:lvl5pPr marL="0" marR="0" lvl="4" indent="0" algn="r" rtl="0">
              <a:spcBef>
                <a:spcPts val="0"/>
              </a:spcBef>
              <a:buNone/>
              <a:defRPr sz="900" b="0" i="0" u="none" strike="noStrike" cap="none">
                <a:solidFill>
                  <a:schemeClr val="dk1"/>
                </a:solidFill>
                <a:latin typeface="Calibri"/>
                <a:ea typeface="Calibri"/>
                <a:cs typeface="Calibri"/>
                <a:sym typeface="Calibri"/>
              </a:defRPr>
            </a:lvl5pPr>
            <a:lvl6pPr marL="0" marR="0" lvl="5" indent="0" algn="r" rtl="0">
              <a:spcBef>
                <a:spcPts val="0"/>
              </a:spcBef>
              <a:buNone/>
              <a:defRPr sz="900" b="0" i="0" u="none" strike="noStrike" cap="none">
                <a:solidFill>
                  <a:schemeClr val="dk1"/>
                </a:solidFill>
                <a:latin typeface="Calibri"/>
                <a:ea typeface="Calibri"/>
                <a:cs typeface="Calibri"/>
                <a:sym typeface="Calibri"/>
              </a:defRPr>
            </a:lvl6pPr>
            <a:lvl7pPr marL="0" marR="0" lvl="6" indent="0" algn="r" rtl="0">
              <a:spcBef>
                <a:spcPts val="0"/>
              </a:spcBef>
              <a:buNone/>
              <a:defRPr sz="900" b="0" i="0" u="none" strike="noStrike" cap="none">
                <a:solidFill>
                  <a:schemeClr val="dk1"/>
                </a:solidFill>
                <a:latin typeface="Calibri"/>
                <a:ea typeface="Calibri"/>
                <a:cs typeface="Calibri"/>
                <a:sym typeface="Calibri"/>
              </a:defRPr>
            </a:lvl7pPr>
            <a:lvl8pPr marL="0" marR="0" lvl="7" indent="0" algn="r" rtl="0">
              <a:spcBef>
                <a:spcPts val="0"/>
              </a:spcBef>
              <a:buNone/>
              <a:defRPr sz="900" b="0" i="0" u="none" strike="noStrike" cap="none">
                <a:solidFill>
                  <a:schemeClr val="dk1"/>
                </a:solidFill>
                <a:latin typeface="Calibri"/>
                <a:ea typeface="Calibri"/>
                <a:cs typeface="Calibri"/>
                <a:sym typeface="Calibri"/>
              </a:defRPr>
            </a:lvl8pPr>
            <a:lvl9pPr marL="0" marR="0" lvl="8" indent="0" algn="r" rtl="0">
              <a:spcBef>
                <a:spcPts val="0"/>
              </a:spcBef>
              <a:buNone/>
              <a:defRPr sz="9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5" r:id="rId6"/>
    <p:sldLayoutId id="2147483666" r:id="rId7"/>
    <p:sldLayoutId id="2147483667" r:id="rId8"/>
    <p:sldLayoutId id="2147483668" r:id="rId9"/>
    <p:sldLayoutId id="214748366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archive.ics.uci.edu/ml/datasets/WISDM+Smartphone+and+Smartwatch+Activity+and+Biometrics+Dataset+"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ctrTitle"/>
          </p:nvPr>
        </p:nvSpPr>
        <p:spPr>
          <a:xfrm>
            <a:off x="1142999" y="841772"/>
            <a:ext cx="7007087" cy="2209541"/>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Arial"/>
              <a:buNone/>
            </a:pPr>
            <a:r>
              <a:rPr lang="en"/>
              <a:t>Detecting Eating Activities using Machine Learning Algorithms</a:t>
            </a:r>
            <a:endParaRPr/>
          </a:p>
        </p:txBody>
      </p:sp>
      <p:sp>
        <p:nvSpPr>
          <p:cNvPr id="131" name="Google Shape;131;p25"/>
          <p:cNvSpPr txBox="1">
            <a:spLocks noGrp="1"/>
          </p:cNvSpPr>
          <p:nvPr>
            <p:ph type="subTitle" idx="1"/>
          </p:nvPr>
        </p:nvSpPr>
        <p:spPr>
          <a:xfrm>
            <a:off x="1142999" y="3213891"/>
            <a:ext cx="6858000" cy="1241700"/>
          </a:xfrm>
          <a:prstGeom prst="rect">
            <a:avLst/>
          </a:prstGeom>
          <a:noFill/>
          <a:ln>
            <a:noFill/>
          </a:ln>
        </p:spPr>
        <p:txBody>
          <a:bodyPr spcFirstLastPara="1" wrap="square" lIns="68575" tIns="34275" rIns="68575" bIns="34275" anchor="t" anchorCtr="0">
            <a:noAutofit/>
          </a:bodyPr>
          <a:lstStyle/>
          <a:p>
            <a:pPr marL="0" lvl="0" indent="0" algn="ctr" rtl="0">
              <a:lnSpc>
                <a:spcPct val="80000"/>
              </a:lnSpc>
              <a:spcBef>
                <a:spcPts val="0"/>
              </a:spcBef>
              <a:spcAft>
                <a:spcPts val="0"/>
              </a:spcAft>
              <a:buClr>
                <a:schemeClr val="dk1"/>
              </a:buClr>
              <a:buSzPts val="1665"/>
              <a:buNone/>
            </a:pPr>
            <a:r>
              <a:rPr lang="en" sz="2400" dirty="0"/>
              <a:t>Duke Biomedical Engineering M.S. Final</a:t>
            </a:r>
            <a:endParaRPr sz="2400" dirty="0"/>
          </a:p>
          <a:p>
            <a:pPr marL="0" lvl="0" indent="0" algn="ctr" rtl="0">
              <a:lnSpc>
                <a:spcPct val="80000"/>
              </a:lnSpc>
              <a:spcBef>
                <a:spcPts val="800"/>
              </a:spcBef>
              <a:spcAft>
                <a:spcPts val="0"/>
              </a:spcAft>
              <a:buClr>
                <a:schemeClr val="dk1"/>
              </a:buClr>
              <a:buSzPts val="1665"/>
              <a:buNone/>
            </a:pPr>
            <a:endParaRPr sz="2400" dirty="0"/>
          </a:p>
          <a:p>
            <a:pPr marL="0" lvl="0" indent="0" algn="ctr" rtl="0">
              <a:lnSpc>
                <a:spcPct val="80000"/>
              </a:lnSpc>
              <a:spcBef>
                <a:spcPts val="800"/>
              </a:spcBef>
              <a:spcAft>
                <a:spcPts val="0"/>
              </a:spcAft>
              <a:buClr>
                <a:schemeClr val="dk1"/>
              </a:buClr>
              <a:buSzPts val="1665"/>
              <a:buNone/>
            </a:pPr>
            <a:r>
              <a:rPr lang="en" sz="2400" dirty="0"/>
              <a:t>Pooja Parameswaran</a:t>
            </a:r>
            <a:endParaRPr sz="2400" dirty="0"/>
          </a:p>
          <a:p>
            <a:pPr marL="0" lvl="0" indent="0" algn="ctr" rtl="0">
              <a:lnSpc>
                <a:spcPct val="80000"/>
              </a:lnSpc>
              <a:spcBef>
                <a:spcPts val="800"/>
              </a:spcBef>
              <a:spcAft>
                <a:spcPts val="0"/>
              </a:spcAft>
              <a:buClr>
                <a:schemeClr val="dk1"/>
              </a:buClr>
              <a:buSzPts val="1665"/>
              <a:buNone/>
            </a:pPr>
            <a:r>
              <a:rPr lang="en" sz="2400" dirty="0"/>
              <a:t>Mentor: </a:t>
            </a:r>
            <a:r>
              <a:rPr lang="en" sz="2400" dirty="0" err="1"/>
              <a:t>Jessilyn</a:t>
            </a:r>
            <a:r>
              <a:rPr lang="en" sz="2400" dirty="0"/>
              <a:t> Dunn Ph.D.</a:t>
            </a:r>
            <a:endParaRPr sz="2400" dirty="0"/>
          </a:p>
        </p:txBody>
      </p:sp>
      <p:sp>
        <p:nvSpPr>
          <p:cNvPr id="132" name="Google Shape;132;p25"/>
          <p:cNvSpPr txBox="1">
            <a:spLocks noGrp="1"/>
          </p:cNvSpPr>
          <p:nvPr>
            <p:ph type="sldNum" idx="12"/>
          </p:nvPr>
        </p:nvSpPr>
        <p:spPr>
          <a:xfrm>
            <a:off x="6878550" y="46181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500" smtClean="0"/>
              <a:t>1</a:t>
            </a:fld>
            <a:endParaRPr sz="1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9FA3C-B0A5-714B-8C79-4DA64479A454}"/>
              </a:ext>
            </a:extLst>
          </p:cNvPr>
          <p:cNvSpPr>
            <a:spLocks noGrp="1"/>
          </p:cNvSpPr>
          <p:nvPr>
            <p:ph type="title"/>
          </p:nvPr>
        </p:nvSpPr>
        <p:spPr/>
        <p:txBody>
          <a:bodyPr/>
          <a:lstStyle/>
          <a:p>
            <a:r>
              <a:rPr lang="en-US" dirty="0"/>
              <a:t>Eating vs Non-eating events</a:t>
            </a:r>
          </a:p>
        </p:txBody>
      </p:sp>
      <p:sp>
        <p:nvSpPr>
          <p:cNvPr id="4" name="Slide Number Placeholder 3">
            <a:extLst>
              <a:ext uri="{FF2B5EF4-FFF2-40B4-BE49-F238E27FC236}">
                <a16:creationId xmlns:a16="http://schemas.microsoft.com/office/drawing/2014/main" id="{C581D62D-818E-2D42-8959-5B560687B3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Rectangle 4">
            <a:extLst>
              <a:ext uri="{FF2B5EF4-FFF2-40B4-BE49-F238E27FC236}">
                <a16:creationId xmlns:a16="http://schemas.microsoft.com/office/drawing/2014/main" id="{8F0B2518-FA25-3A4C-952B-A78FF6040469}"/>
              </a:ext>
            </a:extLst>
          </p:cNvPr>
          <p:cNvSpPr/>
          <p:nvPr/>
        </p:nvSpPr>
        <p:spPr>
          <a:xfrm>
            <a:off x="1160890" y="1268016"/>
            <a:ext cx="2631882" cy="13037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1,042,206 eating events</a:t>
            </a:r>
          </a:p>
          <a:p>
            <a:pPr algn="ctr"/>
            <a:endParaRPr lang="en-US" dirty="0"/>
          </a:p>
          <a:p>
            <a:pPr algn="ctr"/>
            <a:r>
              <a:rPr lang="en-US" dirty="0"/>
              <a:t>45,900 seconds</a:t>
            </a:r>
          </a:p>
        </p:txBody>
      </p:sp>
      <p:sp>
        <p:nvSpPr>
          <p:cNvPr id="6" name="Rectangle 5">
            <a:extLst>
              <a:ext uri="{FF2B5EF4-FFF2-40B4-BE49-F238E27FC236}">
                <a16:creationId xmlns:a16="http://schemas.microsoft.com/office/drawing/2014/main" id="{83023DE3-29DD-5E4E-AF43-C93DE2B104A2}"/>
              </a:ext>
            </a:extLst>
          </p:cNvPr>
          <p:cNvSpPr/>
          <p:nvPr/>
        </p:nvSpPr>
        <p:spPr>
          <a:xfrm>
            <a:off x="5142009" y="1268016"/>
            <a:ext cx="2631882" cy="130373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2,734,840 non-eating events</a:t>
            </a:r>
          </a:p>
          <a:p>
            <a:pPr algn="ctr"/>
            <a:endParaRPr lang="en-US" dirty="0"/>
          </a:p>
          <a:p>
            <a:pPr algn="ctr"/>
            <a:r>
              <a:rPr lang="en-US" dirty="0"/>
              <a:t>119,340 seconds</a:t>
            </a:r>
          </a:p>
        </p:txBody>
      </p:sp>
      <p:sp>
        <p:nvSpPr>
          <p:cNvPr id="7" name="Rectangle 6">
            <a:extLst>
              <a:ext uri="{FF2B5EF4-FFF2-40B4-BE49-F238E27FC236}">
                <a16:creationId xmlns:a16="http://schemas.microsoft.com/office/drawing/2014/main" id="{035FC8B5-BA3F-7F4B-953B-7F9A535352D7}"/>
              </a:ext>
            </a:extLst>
          </p:cNvPr>
          <p:cNvSpPr/>
          <p:nvPr/>
        </p:nvSpPr>
        <p:spPr>
          <a:xfrm>
            <a:off x="1160890" y="3344632"/>
            <a:ext cx="2631882" cy="130373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10,422 eating events</a:t>
            </a:r>
          </a:p>
        </p:txBody>
      </p:sp>
      <p:sp>
        <p:nvSpPr>
          <p:cNvPr id="8" name="Rectangle 7">
            <a:extLst>
              <a:ext uri="{FF2B5EF4-FFF2-40B4-BE49-F238E27FC236}">
                <a16:creationId xmlns:a16="http://schemas.microsoft.com/office/drawing/2014/main" id="{8302E321-EC32-AF43-BBB6-1288CF33C707}"/>
              </a:ext>
            </a:extLst>
          </p:cNvPr>
          <p:cNvSpPr/>
          <p:nvPr/>
        </p:nvSpPr>
        <p:spPr>
          <a:xfrm>
            <a:off x="5142009" y="3344632"/>
            <a:ext cx="2631882" cy="130373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27,348 non-eating events</a:t>
            </a:r>
          </a:p>
        </p:txBody>
      </p:sp>
      <p:cxnSp>
        <p:nvCxnSpPr>
          <p:cNvPr id="10" name="Straight Arrow Connector 9">
            <a:extLst>
              <a:ext uri="{FF2B5EF4-FFF2-40B4-BE49-F238E27FC236}">
                <a16:creationId xmlns:a16="http://schemas.microsoft.com/office/drawing/2014/main" id="{51F13652-D430-1342-A3C7-7E1E785B256E}"/>
              </a:ext>
            </a:extLst>
          </p:cNvPr>
          <p:cNvCxnSpPr>
            <a:stCxn id="5" idx="2"/>
            <a:endCxn id="7" idx="0"/>
          </p:cNvCxnSpPr>
          <p:nvPr/>
        </p:nvCxnSpPr>
        <p:spPr>
          <a:xfrm>
            <a:off x="2476831" y="2571750"/>
            <a:ext cx="0" cy="772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93BF018B-8388-2749-AD32-5D27C92DB783}"/>
              </a:ext>
            </a:extLst>
          </p:cNvPr>
          <p:cNvCxnSpPr/>
          <p:nvPr/>
        </p:nvCxnSpPr>
        <p:spPr>
          <a:xfrm>
            <a:off x="6457950" y="2571750"/>
            <a:ext cx="0" cy="772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8874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Machine Learning Models</a:t>
            </a:r>
            <a:endParaRPr dirty="0"/>
          </a:p>
        </p:txBody>
      </p:sp>
      <p:sp>
        <p:nvSpPr>
          <p:cNvPr id="231" name="Google Shape;231;p35"/>
          <p:cNvSpPr txBox="1">
            <a:spLocks noGrp="1"/>
          </p:cNvSpPr>
          <p:nvPr>
            <p:ph type="body" idx="1"/>
          </p:nvPr>
        </p:nvSpPr>
        <p:spPr>
          <a:xfrm>
            <a:off x="628650" y="1268050"/>
            <a:ext cx="7886700" cy="33645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dirty="0"/>
              <a:t>Support Vector Machine</a:t>
            </a:r>
          </a:p>
          <a:p>
            <a:pPr lvl="1">
              <a:spcBef>
                <a:spcPts val="800"/>
              </a:spcBef>
            </a:pPr>
            <a:r>
              <a:rPr lang="en-US" dirty="0"/>
              <a:t>Creates a hyperplane in an N-dimensional space to classify binary data points.</a:t>
            </a:r>
          </a:p>
          <a:p>
            <a:pPr marL="596900" lvl="1" indent="0">
              <a:spcBef>
                <a:spcPts val="800"/>
              </a:spcBef>
              <a:buNone/>
            </a:pPr>
            <a:endParaRPr dirty="0"/>
          </a:p>
          <a:p>
            <a:pPr marL="457200" lvl="0" indent="-317500" algn="l" rtl="0">
              <a:spcBef>
                <a:spcPts val="0"/>
              </a:spcBef>
              <a:spcAft>
                <a:spcPts val="0"/>
              </a:spcAft>
              <a:buSzPts val="1400"/>
              <a:buChar char="•"/>
            </a:pPr>
            <a:r>
              <a:rPr lang="en" dirty="0"/>
              <a:t>Random Forest</a:t>
            </a:r>
          </a:p>
          <a:p>
            <a:pPr lvl="1">
              <a:spcBef>
                <a:spcPts val="0"/>
              </a:spcBef>
            </a:pPr>
            <a:r>
              <a:rPr lang="en" dirty="0"/>
              <a:t>Builds independent decision trees and outputs majority vote.</a:t>
            </a:r>
          </a:p>
          <a:p>
            <a:pPr marL="139700" lvl="0" indent="0" algn="l" rtl="0">
              <a:spcBef>
                <a:spcPts val="0"/>
              </a:spcBef>
              <a:spcAft>
                <a:spcPts val="0"/>
              </a:spcAft>
              <a:buSzPts val="1400"/>
              <a:buNone/>
            </a:pPr>
            <a:endParaRPr dirty="0"/>
          </a:p>
          <a:p>
            <a:pPr marL="457200" lvl="0" indent="-317500" algn="l" rtl="0">
              <a:spcBef>
                <a:spcPts val="0"/>
              </a:spcBef>
              <a:spcAft>
                <a:spcPts val="0"/>
              </a:spcAft>
              <a:buSzPts val="1400"/>
              <a:buChar char="•"/>
            </a:pPr>
            <a:r>
              <a:rPr lang="en-US" dirty="0"/>
              <a:t>Logistic Regression</a:t>
            </a:r>
          </a:p>
          <a:p>
            <a:pPr lvl="1">
              <a:spcBef>
                <a:spcPts val="0"/>
              </a:spcBef>
            </a:pPr>
            <a:r>
              <a:rPr lang="en-US" dirty="0"/>
              <a:t>Finds mathematical significance between two data factors to make predictions.</a:t>
            </a:r>
            <a:endParaRPr dirty="0"/>
          </a:p>
        </p:txBody>
      </p:sp>
      <p:sp>
        <p:nvSpPr>
          <p:cNvPr id="232" name="Google Shape;232;p35"/>
          <p:cNvSpPr txBox="1">
            <a:spLocks noGrp="1"/>
          </p:cNvSpPr>
          <p:nvPr>
            <p:ph type="sldNum" idx="12"/>
          </p:nvPr>
        </p:nvSpPr>
        <p:spPr>
          <a:xfrm>
            <a:off x="6985200" y="468058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500" smtClean="0"/>
              <a:t>11</a:t>
            </a:fld>
            <a:endParaRPr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FD3A-FD97-1E4A-A558-2C90DB35DFE0}"/>
              </a:ext>
            </a:extLst>
          </p:cNvPr>
          <p:cNvSpPr>
            <a:spLocks noGrp="1"/>
          </p:cNvSpPr>
          <p:nvPr>
            <p:ph type="title"/>
          </p:nvPr>
        </p:nvSpPr>
        <p:spPr/>
        <p:txBody>
          <a:bodyPr/>
          <a:lstStyle/>
          <a:p>
            <a:r>
              <a:rPr lang="en-US" dirty="0"/>
              <a:t>Model Performance</a:t>
            </a:r>
          </a:p>
        </p:txBody>
      </p:sp>
      <p:sp>
        <p:nvSpPr>
          <p:cNvPr id="4" name="Slide Number Placeholder 3">
            <a:extLst>
              <a:ext uri="{FF2B5EF4-FFF2-40B4-BE49-F238E27FC236}">
                <a16:creationId xmlns:a16="http://schemas.microsoft.com/office/drawing/2014/main" id="{6DE6BA15-23C8-B949-AD62-780C3AF3DD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aphicFrame>
        <p:nvGraphicFramePr>
          <p:cNvPr id="5" name="Table 5">
            <a:extLst>
              <a:ext uri="{FF2B5EF4-FFF2-40B4-BE49-F238E27FC236}">
                <a16:creationId xmlns:a16="http://schemas.microsoft.com/office/drawing/2014/main" id="{1FE1F5F6-AC8F-7B49-9986-79821F7083D7}"/>
              </a:ext>
            </a:extLst>
          </p:cNvPr>
          <p:cNvGraphicFramePr>
            <a:graphicFrameLocks noGrp="1"/>
          </p:cNvGraphicFramePr>
          <p:nvPr>
            <p:extLst>
              <p:ext uri="{D42A27DB-BD31-4B8C-83A1-F6EECF244321}">
                <p14:modId xmlns:p14="http://schemas.microsoft.com/office/powerpoint/2010/main" val="3338752069"/>
              </p:ext>
            </p:extLst>
          </p:nvPr>
        </p:nvGraphicFramePr>
        <p:xfrm>
          <a:off x="718817" y="3127095"/>
          <a:ext cx="7529830" cy="1554480"/>
        </p:xfrm>
        <a:graphic>
          <a:graphicData uri="http://schemas.openxmlformats.org/drawingml/2006/table">
            <a:tbl>
              <a:tblPr firstRow="1" bandRow="1">
                <a:tableStyleId>{6906034A-76AB-454E-A29C-3DB9382B65DB}</a:tableStyleId>
              </a:tblPr>
              <a:tblGrid>
                <a:gridCol w="1065012">
                  <a:extLst>
                    <a:ext uri="{9D8B030D-6E8A-4147-A177-3AD203B41FA5}">
                      <a16:colId xmlns:a16="http://schemas.microsoft.com/office/drawing/2014/main" val="1566913006"/>
                    </a:ext>
                  </a:extLst>
                </a:gridCol>
                <a:gridCol w="1086368">
                  <a:extLst>
                    <a:ext uri="{9D8B030D-6E8A-4147-A177-3AD203B41FA5}">
                      <a16:colId xmlns:a16="http://schemas.microsoft.com/office/drawing/2014/main" val="254587997"/>
                    </a:ext>
                  </a:extLst>
                </a:gridCol>
                <a:gridCol w="1075690">
                  <a:extLst>
                    <a:ext uri="{9D8B030D-6E8A-4147-A177-3AD203B41FA5}">
                      <a16:colId xmlns:a16="http://schemas.microsoft.com/office/drawing/2014/main" val="3681039457"/>
                    </a:ext>
                  </a:extLst>
                </a:gridCol>
                <a:gridCol w="1075690">
                  <a:extLst>
                    <a:ext uri="{9D8B030D-6E8A-4147-A177-3AD203B41FA5}">
                      <a16:colId xmlns:a16="http://schemas.microsoft.com/office/drawing/2014/main" val="4092132903"/>
                    </a:ext>
                  </a:extLst>
                </a:gridCol>
                <a:gridCol w="1075690">
                  <a:extLst>
                    <a:ext uri="{9D8B030D-6E8A-4147-A177-3AD203B41FA5}">
                      <a16:colId xmlns:a16="http://schemas.microsoft.com/office/drawing/2014/main" val="2834140868"/>
                    </a:ext>
                  </a:extLst>
                </a:gridCol>
                <a:gridCol w="1075690">
                  <a:extLst>
                    <a:ext uri="{9D8B030D-6E8A-4147-A177-3AD203B41FA5}">
                      <a16:colId xmlns:a16="http://schemas.microsoft.com/office/drawing/2014/main" val="655695773"/>
                    </a:ext>
                  </a:extLst>
                </a:gridCol>
                <a:gridCol w="1075690">
                  <a:extLst>
                    <a:ext uri="{9D8B030D-6E8A-4147-A177-3AD203B41FA5}">
                      <a16:colId xmlns:a16="http://schemas.microsoft.com/office/drawing/2014/main" val="2695741184"/>
                    </a:ext>
                  </a:extLst>
                </a:gridCol>
              </a:tblGrid>
              <a:tr h="430544">
                <a:tc>
                  <a:txBody>
                    <a:bodyPr/>
                    <a:lstStyle/>
                    <a:p>
                      <a:pPr algn="ctr"/>
                      <a:r>
                        <a:rPr lang="en-US" sz="1200" dirty="0">
                          <a:solidFill>
                            <a:schemeClr val="tx1"/>
                          </a:solidFill>
                          <a:latin typeface="Calibri" panose="020F0502020204030204" pitchFamily="34" charset="0"/>
                          <a:cs typeface="Calibri" panose="020F0502020204030204" pitchFamily="34" charset="0"/>
                        </a:rPr>
                        <a:t>Logistic</a:t>
                      </a:r>
                    </a:p>
                    <a:p>
                      <a:pPr algn="ctr"/>
                      <a:r>
                        <a:rPr lang="en-US" sz="1200" dirty="0">
                          <a:solidFill>
                            <a:schemeClr val="tx1"/>
                          </a:solidFill>
                          <a:latin typeface="Calibri" panose="020F0502020204030204" pitchFamily="34" charset="0"/>
                          <a:cs typeface="Calibri" panose="020F0502020204030204" pitchFamily="34" charset="0"/>
                        </a:rPr>
                        <a:t>Regression</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0.876</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0.754</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0.998</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0.996</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0.8316</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0.9961</a:t>
                      </a:r>
                    </a:p>
                  </a:txBody>
                  <a:tcPr/>
                </a:tc>
                <a:extLst>
                  <a:ext uri="{0D108BD9-81ED-4DB2-BD59-A6C34878D82A}">
                    <a16:rowId xmlns:a16="http://schemas.microsoft.com/office/drawing/2014/main" val="415233047"/>
                  </a:ext>
                </a:extLst>
              </a:tr>
              <a:tr h="430544">
                <a:tc>
                  <a:txBody>
                    <a:bodyPr/>
                    <a:lstStyle/>
                    <a:p>
                      <a:pPr algn="ctr"/>
                      <a:r>
                        <a:rPr lang="en-US" sz="1200" dirty="0">
                          <a:solidFill>
                            <a:schemeClr val="tx1"/>
                          </a:solidFill>
                          <a:latin typeface="Calibri" panose="020F0502020204030204" pitchFamily="34" charset="0"/>
                          <a:cs typeface="Calibri" panose="020F0502020204030204" pitchFamily="34" charset="0"/>
                        </a:rPr>
                        <a:t>Random Forest</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0.998</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0.996</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0.999</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0.998</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0.9988</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0.99821</a:t>
                      </a:r>
                    </a:p>
                  </a:txBody>
                  <a:tcPr/>
                </a:tc>
                <a:extLst>
                  <a:ext uri="{0D108BD9-81ED-4DB2-BD59-A6C34878D82A}">
                    <a16:rowId xmlns:a16="http://schemas.microsoft.com/office/drawing/2014/main" val="72230368"/>
                  </a:ext>
                </a:extLst>
              </a:tr>
              <a:tr h="607826">
                <a:tc>
                  <a:txBody>
                    <a:bodyPr/>
                    <a:lstStyle/>
                    <a:p>
                      <a:pPr algn="ctr"/>
                      <a:r>
                        <a:rPr lang="en-US" sz="1200" dirty="0">
                          <a:solidFill>
                            <a:schemeClr val="tx1"/>
                          </a:solidFill>
                          <a:latin typeface="Calibri" panose="020F0502020204030204" pitchFamily="34" charset="0"/>
                          <a:cs typeface="Calibri" panose="020F0502020204030204" pitchFamily="34" charset="0"/>
                        </a:rPr>
                        <a:t>Support Vector Machine</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0.640</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0.137</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0.769</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0.421</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0.7218</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0.4213</a:t>
                      </a:r>
                    </a:p>
                  </a:txBody>
                  <a:tcPr/>
                </a:tc>
                <a:extLst>
                  <a:ext uri="{0D108BD9-81ED-4DB2-BD59-A6C34878D82A}">
                    <a16:rowId xmlns:a16="http://schemas.microsoft.com/office/drawing/2014/main" val="2466097462"/>
                  </a:ext>
                </a:extLst>
              </a:tr>
            </a:tbl>
          </a:graphicData>
        </a:graphic>
      </p:graphicFrame>
      <p:sp>
        <p:nvSpPr>
          <p:cNvPr id="6" name="TextBox 5">
            <a:extLst>
              <a:ext uri="{FF2B5EF4-FFF2-40B4-BE49-F238E27FC236}">
                <a16:creationId xmlns:a16="http://schemas.microsoft.com/office/drawing/2014/main" id="{3B84DC51-B498-CF40-8573-0D4CD8C9C00F}"/>
              </a:ext>
            </a:extLst>
          </p:cNvPr>
          <p:cNvSpPr txBox="1"/>
          <p:nvPr/>
        </p:nvSpPr>
        <p:spPr>
          <a:xfrm rot="-5400000">
            <a:off x="-174339" y="1873872"/>
            <a:ext cx="1605977" cy="707886"/>
          </a:xfrm>
          <a:prstGeom prst="rect">
            <a:avLst/>
          </a:prstGeom>
          <a:noFill/>
        </p:spPr>
        <p:txBody>
          <a:bodyPr wrap="square" rtlCol="0">
            <a:spAutoFit/>
          </a:bodyPr>
          <a:lstStyle/>
          <a:p>
            <a:r>
              <a:rPr lang="en-US" sz="2000" b="1" dirty="0">
                <a:solidFill>
                  <a:srgbClr val="00B0F0"/>
                </a:solidFill>
                <a:latin typeface="Calibri" panose="020F0502020204030204" pitchFamily="34" charset="0"/>
                <a:cs typeface="Calibri" panose="020F0502020204030204" pitchFamily="34" charset="0"/>
              </a:rPr>
              <a:t>Validation</a:t>
            </a:r>
          </a:p>
          <a:p>
            <a:endParaRPr lang="en-US" sz="2000" b="1" dirty="0">
              <a:solidFill>
                <a:srgbClr val="00B0F0"/>
              </a:solidFill>
              <a:latin typeface="Calibri" panose="020F0502020204030204" pitchFamily="34" charset="0"/>
              <a:cs typeface="Calibri" panose="020F0502020204030204" pitchFamily="34" charset="0"/>
            </a:endParaRPr>
          </a:p>
        </p:txBody>
      </p:sp>
      <p:graphicFrame>
        <p:nvGraphicFramePr>
          <p:cNvPr id="7" name="Table 5">
            <a:extLst>
              <a:ext uri="{FF2B5EF4-FFF2-40B4-BE49-F238E27FC236}">
                <a16:creationId xmlns:a16="http://schemas.microsoft.com/office/drawing/2014/main" id="{945CD2F1-DC2D-1B45-98D7-DFE296E85FE5}"/>
              </a:ext>
            </a:extLst>
          </p:cNvPr>
          <p:cNvGraphicFramePr>
            <a:graphicFrameLocks noGrp="1"/>
          </p:cNvGraphicFramePr>
          <p:nvPr>
            <p:extLst>
              <p:ext uri="{D42A27DB-BD31-4B8C-83A1-F6EECF244321}">
                <p14:modId xmlns:p14="http://schemas.microsoft.com/office/powerpoint/2010/main" val="2885395024"/>
              </p:ext>
            </p:extLst>
          </p:nvPr>
        </p:nvGraphicFramePr>
        <p:xfrm>
          <a:off x="718816" y="942695"/>
          <a:ext cx="7529830" cy="2194560"/>
        </p:xfrm>
        <a:graphic>
          <a:graphicData uri="http://schemas.openxmlformats.org/drawingml/2006/table">
            <a:tbl>
              <a:tblPr firstRow="1" bandRow="1">
                <a:tableStyleId>{6906034A-76AB-454E-A29C-3DB9382B65DB}</a:tableStyleId>
              </a:tblPr>
              <a:tblGrid>
                <a:gridCol w="1075690">
                  <a:extLst>
                    <a:ext uri="{9D8B030D-6E8A-4147-A177-3AD203B41FA5}">
                      <a16:colId xmlns:a16="http://schemas.microsoft.com/office/drawing/2014/main" val="1566913006"/>
                    </a:ext>
                  </a:extLst>
                </a:gridCol>
                <a:gridCol w="1075690">
                  <a:extLst>
                    <a:ext uri="{9D8B030D-6E8A-4147-A177-3AD203B41FA5}">
                      <a16:colId xmlns:a16="http://schemas.microsoft.com/office/drawing/2014/main" val="254587997"/>
                    </a:ext>
                  </a:extLst>
                </a:gridCol>
                <a:gridCol w="1075690">
                  <a:extLst>
                    <a:ext uri="{9D8B030D-6E8A-4147-A177-3AD203B41FA5}">
                      <a16:colId xmlns:a16="http://schemas.microsoft.com/office/drawing/2014/main" val="3681039457"/>
                    </a:ext>
                  </a:extLst>
                </a:gridCol>
                <a:gridCol w="1090808">
                  <a:extLst>
                    <a:ext uri="{9D8B030D-6E8A-4147-A177-3AD203B41FA5}">
                      <a16:colId xmlns:a16="http://schemas.microsoft.com/office/drawing/2014/main" val="4092132903"/>
                    </a:ext>
                  </a:extLst>
                </a:gridCol>
                <a:gridCol w="1060572">
                  <a:extLst>
                    <a:ext uri="{9D8B030D-6E8A-4147-A177-3AD203B41FA5}">
                      <a16:colId xmlns:a16="http://schemas.microsoft.com/office/drawing/2014/main" val="2834140868"/>
                    </a:ext>
                  </a:extLst>
                </a:gridCol>
                <a:gridCol w="1075690">
                  <a:extLst>
                    <a:ext uri="{9D8B030D-6E8A-4147-A177-3AD203B41FA5}">
                      <a16:colId xmlns:a16="http://schemas.microsoft.com/office/drawing/2014/main" val="655695773"/>
                    </a:ext>
                  </a:extLst>
                </a:gridCol>
                <a:gridCol w="1075690">
                  <a:extLst>
                    <a:ext uri="{9D8B030D-6E8A-4147-A177-3AD203B41FA5}">
                      <a16:colId xmlns:a16="http://schemas.microsoft.com/office/drawing/2014/main" val="2695741184"/>
                    </a:ext>
                  </a:extLst>
                </a:gridCol>
              </a:tblGrid>
              <a:tr h="610326">
                <a:tc>
                  <a:txBody>
                    <a:bodyPr/>
                    <a:lstStyle/>
                    <a:p>
                      <a:endParaRPr lang="en-US" sz="1200" dirty="0">
                        <a:solidFill>
                          <a:schemeClr val="tx1"/>
                        </a:solidFill>
                        <a:latin typeface="Calibri" panose="020F0502020204030204" pitchFamily="34" charset="0"/>
                        <a:cs typeface="Calibri" panose="020F0502020204030204" pitchFamily="34" charset="0"/>
                      </a:endParaRPr>
                    </a:p>
                  </a:txBody>
                  <a:tcPr/>
                </a:tc>
                <a:tc>
                  <a:txBody>
                    <a:bodyPr/>
                    <a:lstStyle/>
                    <a:p>
                      <a:r>
                        <a:rPr lang="en-US" sz="1200" dirty="0">
                          <a:solidFill>
                            <a:schemeClr val="tx1"/>
                          </a:solidFill>
                          <a:latin typeface="Calibri" panose="020F0502020204030204" pitchFamily="34" charset="0"/>
                          <a:cs typeface="Calibri" panose="020F0502020204030204" pitchFamily="34" charset="0"/>
                        </a:rPr>
                        <a:t>Accuracy</a:t>
                      </a:r>
                    </a:p>
                  </a:txBody>
                  <a:tcPr/>
                </a:tc>
                <a:tc>
                  <a:txBody>
                    <a:bodyPr/>
                    <a:lstStyle/>
                    <a:p>
                      <a:r>
                        <a:rPr lang="en-US" sz="1200" dirty="0">
                          <a:solidFill>
                            <a:schemeClr val="tx1"/>
                          </a:solidFill>
                          <a:latin typeface="Calibri" panose="020F0502020204030204" pitchFamily="34" charset="0"/>
                          <a:cs typeface="Calibri" panose="020F0502020204030204" pitchFamily="34" charset="0"/>
                        </a:rPr>
                        <a:t>Matthews</a:t>
                      </a:r>
                    </a:p>
                    <a:p>
                      <a:r>
                        <a:rPr lang="en-US" sz="1200" dirty="0">
                          <a:solidFill>
                            <a:schemeClr val="tx1"/>
                          </a:solidFill>
                          <a:latin typeface="Calibri" panose="020F0502020204030204" pitchFamily="34" charset="0"/>
                          <a:cs typeface="Calibri" panose="020F0502020204030204" pitchFamily="34" charset="0"/>
                        </a:rPr>
                        <a:t>Correlation</a:t>
                      </a:r>
                    </a:p>
                    <a:p>
                      <a:r>
                        <a:rPr lang="en-US" sz="1200" dirty="0">
                          <a:solidFill>
                            <a:schemeClr val="tx1"/>
                          </a:solidFill>
                          <a:latin typeface="Calibri" panose="020F0502020204030204" pitchFamily="34" charset="0"/>
                          <a:cs typeface="Calibri" panose="020F0502020204030204" pitchFamily="34" charset="0"/>
                        </a:rPr>
                        <a:t>Coefficient</a:t>
                      </a:r>
                    </a:p>
                  </a:txBody>
                  <a:tcPr/>
                </a:tc>
                <a:tc>
                  <a:txBody>
                    <a:bodyPr/>
                    <a:lstStyle/>
                    <a:p>
                      <a:r>
                        <a:rPr lang="en-US" sz="1200" dirty="0">
                          <a:solidFill>
                            <a:schemeClr val="tx1"/>
                          </a:solidFill>
                          <a:latin typeface="Calibri" panose="020F0502020204030204" pitchFamily="34" charset="0"/>
                          <a:cs typeface="Calibri" panose="020F0502020204030204" pitchFamily="34" charset="0"/>
                        </a:rPr>
                        <a:t>Specificity</a:t>
                      </a:r>
                    </a:p>
                  </a:txBody>
                  <a:tcPr/>
                </a:tc>
                <a:tc>
                  <a:txBody>
                    <a:bodyPr/>
                    <a:lstStyle/>
                    <a:p>
                      <a:r>
                        <a:rPr lang="en-US" sz="1200" dirty="0">
                          <a:solidFill>
                            <a:schemeClr val="tx1"/>
                          </a:solidFill>
                          <a:latin typeface="Calibri" panose="020F0502020204030204" pitchFamily="34" charset="0"/>
                          <a:cs typeface="Calibri" panose="020F0502020204030204" pitchFamily="34" charset="0"/>
                        </a:rPr>
                        <a:t>Precision</a:t>
                      </a:r>
                    </a:p>
                  </a:txBody>
                  <a:tcPr/>
                </a:tc>
                <a:tc>
                  <a:txBody>
                    <a:bodyPr/>
                    <a:lstStyle/>
                    <a:p>
                      <a:r>
                        <a:rPr lang="en-US" sz="1200" dirty="0">
                          <a:solidFill>
                            <a:schemeClr val="tx1"/>
                          </a:solidFill>
                          <a:latin typeface="Calibri" panose="020F0502020204030204" pitchFamily="34" charset="0"/>
                          <a:cs typeface="Calibri" panose="020F0502020204030204" pitchFamily="34" charset="0"/>
                        </a:rPr>
                        <a:t>Negative</a:t>
                      </a:r>
                    </a:p>
                    <a:p>
                      <a:r>
                        <a:rPr lang="en-US" sz="1200" dirty="0">
                          <a:solidFill>
                            <a:schemeClr val="tx1"/>
                          </a:solidFill>
                          <a:latin typeface="Calibri" panose="020F0502020204030204" pitchFamily="34" charset="0"/>
                          <a:cs typeface="Calibri" panose="020F0502020204030204" pitchFamily="34" charset="0"/>
                        </a:rPr>
                        <a:t>Predicted </a:t>
                      </a:r>
                    </a:p>
                    <a:p>
                      <a:r>
                        <a:rPr lang="en-US" sz="1200" dirty="0">
                          <a:solidFill>
                            <a:schemeClr val="tx1"/>
                          </a:solidFill>
                          <a:latin typeface="Calibri" panose="020F0502020204030204" pitchFamily="34" charset="0"/>
                          <a:cs typeface="Calibri" panose="020F0502020204030204" pitchFamily="34" charset="0"/>
                        </a:rPr>
                        <a:t>Value </a:t>
                      </a:r>
                    </a:p>
                  </a:txBody>
                  <a:tcPr/>
                </a:tc>
                <a:tc>
                  <a:txBody>
                    <a:bodyPr/>
                    <a:lstStyle/>
                    <a:p>
                      <a:r>
                        <a:rPr lang="en-US" sz="1200" dirty="0">
                          <a:solidFill>
                            <a:schemeClr val="tx1"/>
                          </a:solidFill>
                          <a:latin typeface="Calibri" panose="020F0502020204030204" pitchFamily="34" charset="0"/>
                          <a:cs typeface="Calibri" panose="020F0502020204030204" pitchFamily="34" charset="0"/>
                        </a:rPr>
                        <a:t>Positive</a:t>
                      </a:r>
                    </a:p>
                    <a:p>
                      <a:r>
                        <a:rPr lang="en-US" sz="1200" dirty="0">
                          <a:solidFill>
                            <a:schemeClr val="tx1"/>
                          </a:solidFill>
                          <a:latin typeface="Calibri" panose="020F0502020204030204" pitchFamily="34" charset="0"/>
                          <a:cs typeface="Calibri" panose="020F0502020204030204" pitchFamily="34" charset="0"/>
                        </a:rPr>
                        <a:t>Predicted</a:t>
                      </a:r>
                    </a:p>
                    <a:p>
                      <a:r>
                        <a:rPr lang="en-US" sz="1200" dirty="0">
                          <a:solidFill>
                            <a:schemeClr val="tx1"/>
                          </a:solidFill>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79257463"/>
                  </a:ext>
                </a:extLst>
              </a:tr>
              <a:tr h="432315">
                <a:tc>
                  <a:txBody>
                    <a:bodyPr/>
                    <a:lstStyle/>
                    <a:p>
                      <a:pPr algn="ctr"/>
                      <a:r>
                        <a:rPr lang="en-US" sz="1200" dirty="0">
                          <a:solidFill>
                            <a:schemeClr val="tx1"/>
                          </a:solidFill>
                          <a:latin typeface="Calibri" panose="020F0502020204030204" pitchFamily="34" charset="0"/>
                          <a:cs typeface="Calibri" panose="020F0502020204030204" pitchFamily="34" charset="0"/>
                        </a:rPr>
                        <a:t>Logistic</a:t>
                      </a:r>
                    </a:p>
                    <a:p>
                      <a:pPr algn="ctr"/>
                      <a:r>
                        <a:rPr lang="en-US" sz="1200" dirty="0">
                          <a:solidFill>
                            <a:schemeClr val="tx1"/>
                          </a:solidFill>
                          <a:latin typeface="Calibri" panose="020F0502020204030204" pitchFamily="34" charset="0"/>
                          <a:cs typeface="Calibri" panose="020F0502020204030204" pitchFamily="34" charset="0"/>
                        </a:rPr>
                        <a:t>Regression</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0.880</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0.765</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0.998</a:t>
                      </a:r>
                    </a:p>
                  </a:txBody>
                  <a:tcPr/>
                </a:tc>
                <a:tc>
                  <a:txBody>
                    <a:bodyPr/>
                    <a:lstStyle/>
                    <a:p>
                      <a:r>
                        <a:rPr lang="en-US" sz="1400" b="1" i="0" u="none" strike="noStrike" cap="none" dirty="0">
                          <a:solidFill>
                            <a:srgbClr val="92D050"/>
                          </a:solidFill>
                          <a:latin typeface="Calibri" panose="020F0502020204030204" pitchFamily="34" charset="0"/>
                          <a:cs typeface="Calibri" panose="020F0502020204030204" pitchFamily="34" charset="0"/>
                          <a:sym typeface="Arial"/>
                        </a:rPr>
                        <a:t>0.996</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0.83340</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0.9964</a:t>
                      </a:r>
                    </a:p>
                  </a:txBody>
                  <a:tcPr/>
                </a:tc>
                <a:extLst>
                  <a:ext uri="{0D108BD9-81ED-4DB2-BD59-A6C34878D82A}">
                    <a16:rowId xmlns:a16="http://schemas.microsoft.com/office/drawing/2014/main" val="415233047"/>
                  </a:ext>
                </a:extLst>
              </a:tr>
              <a:tr h="432315">
                <a:tc>
                  <a:txBody>
                    <a:bodyPr/>
                    <a:lstStyle/>
                    <a:p>
                      <a:pPr algn="ctr"/>
                      <a:r>
                        <a:rPr lang="en-US" sz="1200" dirty="0">
                          <a:solidFill>
                            <a:schemeClr val="tx1"/>
                          </a:solidFill>
                          <a:latin typeface="Calibri" panose="020F0502020204030204" pitchFamily="34" charset="0"/>
                          <a:cs typeface="Calibri" panose="020F0502020204030204" pitchFamily="34" charset="0"/>
                        </a:rPr>
                        <a:t>Random Forest</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0.996</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0.992</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0.998</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0.996</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0.9961</a:t>
                      </a:r>
                    </a:p>
                  </a:txBody>
                  <a:tcPr/>
                </a:tc>
                <a:tc>
                  <a:txBody>
                    <a:bodyPr/>
                    <a:lstStyle/>
                    <a:p>
                      <a:r>
                        <a:rPr lang="en-US" sz="1400" b="1" dirty="0">
                          <a:solidFill>
                            <a:srgbClr val="92D050"/>
                          </a:solidFill>
                          <a:latin typeface="Calibri" panose="020F0502020204030204" pitchFamily="34" charset="0"/>
                          <a:cs typeface="Calibri" panose="020F0502020204030204" pitchFamily="34" charset="0"/>
                        </a:rPr>
                        <a:t>0.9973</a:t>
                      </a:r>
                    </a:p>
                  </a:txBody>
                  <a:tcPr/>
                </a:tc>
                <a:extLst>
                  <a:ext uri="{0D108BD9-81ED-4DB2-BD59-A6C34878D82A}">
                    <a16:rowId xmlns:a16="http://schemas.microsoft.com/office/drawing/2014/main" val="72230368"/>
                  </a:ext>
                </a:extLst>
              </a:tr>
              <a:tr h="610326">
                <a:tc>
                  <a:txBody>
                    <a:bodyPr/>
                    <a:lstStyle/>
                    <a:p>
                      <a:pPr algn="ctr"/>
                      <a:r>
                        <a:rPr lang="en-US" sz="1200" dirty="0">
                          <a:solidFill>
                            <a:schemeClr val="tx1"/>
                          </a:solidFill>
                          <a:latin typeface="Calibri" panose="020F0502020204030204" pitchFamily="34" charset="0"/>
                          <a:cs typeface="Calibri" panose="020F0502020204030204" pitchFamily="34" charset="0"/>
                        </a:rPr>
                        <a:t>Support Vector Machine</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0.642</a:t>
                      </a:r>
                    </a:p>
                  </a:txBody>
                  <a:tcPr/>
                </a:tc>
                <a:tc>
                  <a:txBody>
                    <a:bodyPr/>
                    <a:lstStyle/>
                    <a:p>
                      <a:r>
                        <a:rPr lang="en-US" sz="1400" dirty="0">
                          <a:solidFill>
                            <a:schemeClr val="tx1"/>
                          </a:solidFill>
                          <a:latin typeface="Calibri" panose="020F0502020204030204" pitchFamily="34" charset="0"/>
                          <a:cs typeface="Calibri" panose="020F0502020204030204" pitchFamily="34" charset="0"/>
                        </a:rPr>
                        <a:t>0.470</a:t>
                      </a:r>
                    </a:p>
                  </a:txBody>
                  <a:tcPr/>
                </a:tc>
                <a:tc>
                  <a:txBody>
                    <a:bodyPr/>
                    <a:lstStyle/>
                    <a:p>
                      <a:pPr marR="0" algn="l" rtl="0">
                        <a:lnSpc>
                          <a:spcPct val="100000"/>
                        </a:lnSpc>
                        <a:spcBef>
                          <a:spcPts val="0"/>
                        </a:spcBef>
                        <a:spcAft>
                          <a:spcPts val="0"/>
                        </a:spcAft>
                        <a:buClr>
                          <a:srgbClr val="000000"/>
                        </a:buClr>
                        <a:buFont typeface="Arial"/>
                      </a:pPr>
                      <a:r>
                        <a:rPr lang="en-US" sz="1400" b="1" i="0" u="none" strike="noStrike" cap="none" dirty="0">
                          <a:solidFill>
                            <a:srgbClr val="92D050"/>
                          </a:solidFill>
                          <a:latin typeface="Calibri" panose="020F0502020204030204" pitchFamily="34" charset="0"/>
                          <a:cs typeface="Calibri" panose="020F0502020204030204" pitchFamily="34" charset="0"/>
                          <a:sym typeface="Arial"/>
                        </a:rPr>
                        <a:t>1.0</a:t>
                      </a:r>
                    </a:p>
                  </a:txBody>
                  <a:tcPr/>
                </a:tc>
                <a:tc>
                  <a:txBody>
                    <a:bodyPr/>
                    <a:lstStyle/>
                    <a:p>
                      <a:r>
                        <a:rPr lang="en-US" sz="1400">
                          <a:solidFill>
                            <a:schemeClr val="tx1"/>
                          </a:solidFill>
                          <a:latin typeface="Calibri" panose="020F0502020204030204" pitchFamily="34" charset="0"/>
                          <a:cs typeface="Calibri" panose="020F0502020204030204" pitchFamily="34" charset="0"/>
                        </a:rPr>
                        <a:t>0.396</a:t>
                      </a:r>
                      <a:endParaRPr lang="en-US" sz="1400" dirty="0">
                        <a:solidFill>
                          <a:schemeClr val="tx1"/>
                        </a:solidFill>
                        <a:latin typeface="Calibri" panose="020F0502020204030204" pitchFamily="34" charset="0"/>
                        <a:cs typeface="Calibri" panose="020F0502020204030204" pitchFamily="34" charset="0"/>
                      </a:endParaRPr>
                    </a:p>
                  </a:txBody>
                  <a:tcPr/>
                </a:tc>
                <a:tc>
                  <a:txBody>
                    <a:bodyPr/>
                    <a:lstStyle/>
                    <a:p>
                      <a:r>
                        <a:rPr lang="en-US" sz="1400" dirty="0">
                          <a:solidFill>
                            <a:schemeClr val="tx1"/>
                          </a:solidFill>
                          <a:latin typeface="Calibri" panose="020F0502020204030204" pitchFamily="34" charset="0"/>
                          <a:cs typeface="Calibri" panose="020F0502020204030204" pitchFamily="34" charset="0"/>
                        </a:rPr>
                        <a:t>0.4974</a:t>
                      </a:r>
                    </a:p>
                  </a:txBody>
                  <a:tcPr/>
                </a:tc>
                <a:tc>
                  <a:txBody>
                    <a:bodyPr/>
                    <a:lstStyle/>
                    <a:p>
                      <a:r>
                        <a:rPr lang="en-US" sz="1400" b="0" dirty="0">
                          <a:solidFill>
                            <a:schemeClr val="tx1"/>
                          </a:solidFill>
                          <a:latin typeface="Calibri" panose="020F0502020204030204" pitchFamily="34" charset="0"/>
                          <a:cs typeface="Calibri" panose="020F0502020204030204" pitchFamily="34" charset="0"/>
                        </a:rPr>
                        <a:t>0.10</a:t>
                      </a:r>
                    </a:p>
                  </a:txBody>
                  <a:tcPr/>
                </a:tc>
                <a:extLst>
                  <a:ext uri="{0D108BD9-81ED-4DB2-BD59-A6C34878D82A}">
                    <a16:rowId xmlns:a16="http://schemas.microsoft.com/office/drawing/2014/main" val="2466097462"/>
                  </a:ext>
                </a:extLst>
              </a:tr>
            </a:tbl>
          </a:graphicData>
        </a:graphic>
      </p:graphicFrame>
      <p:cxnSp>
        <p:nvCxnSpPr>
          <p:cNvPr id="9" name="Straight Connector 8">
            <a:extLst>
              <a:ext uri="{FF2B5EF4-FFF2-40B4-BE49-F238E27FC236}">
                <a16:creationId xmlns:a16="http://schemas.microsoft.com/office/drawing/2014/main" id="{67773BEF-3D53-DA45-9C5F-072CD9EFC039}"/>
              </a:ext>
            </a:extLst>
          </p:cNvPr>
          <p:cNvCxnSpPr/>
          <p:nvPr/>
        </p:nvCxnSpPr>
        <p:spPr>
          <a:xfrm>
            <a:off x="718816" y="3116491"/>
            <a:ext cx="7534656" cy="0"/>
          </a:xfrm>
          <a:prstGeom prst="line">
            <a:avLst/>
          </a:prstGeom>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B1B6FAF1-819D-CF44-9F82-94C50A966E5C}"/>
              </a:ext>
            </a:extLst>
          </p:cNvPr>
          <p:cNvSpPr txBox="1"/>
          <p:nvPr/>
        </p:nvSpPr>
        <p:spPr>
          <a:xfrm rot="-5400000">
            <a:off x="-193859" y="3566738"/>
            <a:ext cx="1425241" cy="400110"/>
          </a:xfrm>
          <a:prstGeom prst="rect">
            <a:avLst/>
          </a:prstGeom>
          <a:noFill/>
        </p:spPr>
        <p:txBody>
          <a:bodyPr wrap="square" rtlCol="0">
            <a:spAutoFit/>
          </a:bodyPr>
          <a:lstStyle/>
          <a:p>
            <a:r>
              <a:rPr lang="en-US" sz="2000" b="1" dirty="0">
                <a:solidFill>
                  <a:srgbClr val="00B0F0"/>
                </a:solidFill>
                <a:latin typeface="Calibri" panose="020F0502020204030204" pitchFamily="34" charset="0"/>
                <a:cs typeface="Calibri" panose="020F0502020204030204" pitchFamily="34" charset="0"/>
              </a:rPr>
              <a:t>Testing</a:t>
            </a:r>
          </a:p>
        </p:txBody>
      </p:sp>
    </p:spTree>
    <p:extLst>
      <p:ext uri="{BB962C8B-B14F-4D97-AF65-F5344CB8AC3E}">
        <p14:creationId xmlns:p14="http://schemas.microsoft.com/office/powerpoint/2010/main" val="303892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7A15-403F-494B-A020-32A4B24ECBCD}"/>
              </a:ext>
            </a:extLst>
          </p:cNvPr>
          <p:cNvSpPr>
            <a:spLocks noGrp="1"/>
          </p:cNvSpPr>
          <p:nvPr>
            <p:ph type="title"/>
          </p:nvPr>
        </p:nvSpPr>
        <p:spPr/>
        <p:txBody>
          <a:bodyPr/>
          <a:lstStyle/>
          <a:p>
            <a:r>
              <a:rPr lang="en-US" dirty="0"/>
              <a:t>ROC-AUC Curve</a:t>
            </a:r>
          </a:p>
        </p:txBody>
      </p:sp>
      <p:sp>
        <p:nvSpPr>
          <p:cNvPr id="4" name="Slide Number Placeholder 3">
            <a:extLst>
              <a:ext uri="{FF2B5EF4-FFF2-40B4-BE49-F238E27FC236}">
                <a16:creationId xmlns:a16="http://schemas.microsoft.com/office/drawing/2014/main" id="{94D8057A-1A40-2E4B-8D6B-FCE6D4F23B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pic>
        <p:nvPicPr>
          <p:cNvPr id="1026" name="Picture 2">
            <a:extLst>
              <a:ext uri="{FF2B5EF4-FFF2-40B4-BE49-F238E27FC236}">
                <a16:creationId xmlns:a16="http://schemas.microsoft.com/office/drawing/2014/main" id="{DCA94C1B-1960-B541-B25D-BC6BB82ED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9224" y="1030187"/>
            <a:ext cx="4296342" cy="3447288"/>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14;p34">
            <a:extLst>
              <a:ext uri="{FF2B5EF4-FFF2-40B4-BE49-F238E27FC236}">
                <a16:creationId xmlns:a16="http://schemas.microsoft.com/office/drawing/2014/main" id="{48AFB40B-EB9C-9A4E-BC81-55E03D4D074D}"/>
              </a:ext>
            </a:extLst>
          </p:cNvPr>
          <p:cNvSpPr txBox="1">
            <a:spLocks noGrp="1"/>
          </p:cNvSpPr>
          <p:nvPr>
            <p:ph type="body" idx="1"/>
          </p:nvPr>
        </p:nvSpPr>
        <p:spPr>
          <a:xfrm>
            <a:off x="575489" y="1152759"/>
            <a:ext cx="3497586" cy="1955060"/>
          </a:xfrm>
          <a:prstGeom prst="rect">
            <a:avLst/>
          </a:prstGeom>
        </p:spPr>
        <p:txBody>
          <a:bodyPr spcFirstLastPara="1" wrap="square" lIns="68575" tIns="34275" rIns="68575" bIns="34275" anchor="t" anchorCtr="0">
            <a:normAutofit fontScale="92500"/>
          </a:bodyPr>
          <a:lstStyle/>
          <a:p>
            <a:pPr marL="457200" lvl="0" indent="-317500" algn="l" rtl="0">
              <a:spcBef>
                <a:spcPts val="800"/>
              </a:spcBef>
              <a:spcAft>
                <a:spcPts val="0"/>
              </a:spcAft>
              <a:buSzPts val="1400"/>
              <a:buChar char="•"/>
            </a:pPr>
            <a:r>
              <a:rPr lang="en-US" sz="1800" dirty="0"/>
              <a:t>ROC is the receiver operating characteristic curve displaying the performance of classification models at all thresholds.</a:t>
            </a:r>
          </a:p>
          <a:p>
            <a:pPr marL="457200" lvl="0" indent="-317500" algn="l" rtl="0">
              <a:spcBef>
                <a:spcPts val="800"/>
              </a:spcBef>
              <a:spcAft>
                <a:spcPts val="0"/>
              </a:spcAft>
              <a:buSzPts val="1400"/>
              <a:buChar char="•"/>
            </a:pPr>
            <a:r>
              <a:rPr lang="en-US" sz="1800" dirty="0"/>
              <a:t>AUC metric provides an aggregate measure of all evident classification thresholds</a:t>
            </a:r>
          </a:p>
          <a:p>
            <a:pPr marL="457200" lvl="0" indent="-317500" algn="l" rtl="0">
              <a:spcBef>
                <a:spcPts val="800"/>
              </a:spcBef>
              <a:spcAft>
                <a:spcPts val="0"/>
              </a:spcAft>
              <a:buSzPts val="1400"/>
              <a:buChar char="•"/>
            </a:pPr>
            <a:endParaRPr lang="en-US" sz="1800" dirty="0"/>
          </a:p>
          <a:p>
            <a:pPr marL="457200" lvl="0" indent="-317500" algn="l" rtl="0">
              <a:spcBef>
                <a:spcPts val="800"/>
              </a:spcBef>
              <a:spcAft>
                <a:spcPts val="0"/>
              </a:spcAft>
              <a:buSzPts val="1400"/>
              <a:buChar char="•"/>
            </a:pPr>
            <a:endParaRPr sz="1800" dirty="0"/>
          </a:p>
        </p:txBody>
      </p:sp>
      <p:graphicFrame>
        <p:nvGraphicFramePr>
          <p:cNvPr id="3" name="Table 4">
            <a:extLst>
              <a:ext uri="{FF2B5EF4-FFF2-40B4-BE49-F238E27FC236}">
                <a16:creationId xmlns:a16="http://schemas.microsoft.com/office/drawing/2014/main" id="{088D6D3E-5691-6D4F-BA34-48AD79507E85}"/>
              </a:ext>
            </a:extLst>
          </p:cNvPr>
          <p:cNvGraphicFramePr>
            <a:graphicFrameLocks noGrp="1"/>
          </p:cNvGraphicFramePr>
          <p:nvPr>
            <p:extLst>
              <p:ext uri="{D42A27DB-BD31-4B8C-83A1-F6EECF244321}">
                <p14:modId xmlns:p14="http://schemas.microsoft.com/office/powerpoint/2010/main" val="2387285739"/>
              </p:ext>
            </p:extLst>
          </p:nvPr>
        </p:nvGraphicFramePr>
        <p:xfrm>
          <a:off x="603057" y="3244831"/>
          <a:ext cx="3881720" cy="1065915"/>
        </p:xfrm>
        <a:graphic>
          <a:graphicData uri="http://schemas.openxmlformats.org/drawingml/2006/table">
            <a:tbl>
              <a:tblPr firstRow="1" bandRow="1">
                <a:tableStyleId>{6906034A-76AB-454E-A29C-3DB9382B65DB}</a:tableStyleId>
              </a:tblPr>
              <a:tblGrid>
                <a:gridCol w="822415">
                  <a:extLst>
                    <a:ext uri="{9D8B030D-6E8A-4147-A177-3AD203B41FA5}">
                      <a16:colId xmlns:a16="http://schemas.microsoft.com/office/drawing/2014/main" val="3831745780"/>
                    </a:ext>
                  </a:extLst>
                </a:gridCol>
                <a:gridCol w="1118445">
                  <a:extLst>
                    <a:ext uri="{9D8B030D-6E8A-4147-A177-3AD203B41FA5}">
                      <a16:colId xmlns:a16="http://schemas.microsoft.com/office/drawing/2014/main" val="763417446"/>
                    </a:ext>
                  </a:extLst>
                </a:gridCol>
                <a:gridCol w="970430">
                  <a:extLst>
                    <a:ext uri="{9D8B030D-6E8A-4147-A177-3AD203B41FA5}">
                      <a16:colId xmlns:a16="http://schemas.microsoft.com/office/drawing/2014/main" val="824501916"/>
                    </a:ext>
                  </a:extLst>
                </a:gridCol>
                <a:gridCol w="970430">
                  <a:extLst>
                    <a:ext uri="{9D8B030D-6E8A-4147-A177-3AD203B41FA5}">
                      <a16:colId xmlns:a16="http://schemas.microsoft.com/office/drawing/2014/main" val="3151998659"/>
                    </a:ext>
                  </a:extLst>
                </a:gridCol>
              </a:tblGrid>
              <a:tr h="659777">
                <a:tc>
                  <a:txBody>
                    <a:bodyPr/>
                    <a:lstStyle/>
                    <a:p>
                      <a:endParaRPr lang="en-US" dirty="0">
                        <a:solidFill>
                          <a:schemeClr val="tx1"/>
                        </a:solidFill>
                      </a:endParaRPr>
                    </a:p>
                  </a:txBody>
                  <a:tcPr/>
                </a:tc>
                <a:tc>
                  <a:txBody>
                    <a:bodyPr/>
                    <a:lstStyle/>
                    <a:p>
                      <a:r>
                        <a:rPr lang="en-US" dirty="0">
                          <a:solidFill>
                            <a:schemeClr val="tx1"/>
                          </a:solidFill>
                        </a:rPr>
                        <a:t>Logistic Regression</a:t>
                      </a:r>
                    </a:p>
                  </a:txBody>
                  <a:tcPr/>
                </a:tc>
                <a:tc>
                  <a:txBody>
                    <a:bodyPr/>
                    <a:lstStyle/>
                    <a:p>
                      <a:r>
                        <a:rPr lang="en-US" dirty="0">
                          <a:solidFill>
                            <a:schemeClr val="tx1"/>
                          </a:solidFill>
                        </a:rPr>
                        <a:t>Random Forest</a:t>
                      </a:r>
                    </a:p>
                  </a:txBody>
                  <a:tcPr/>
                </a:tc>
                <a:tc>
                  <a:txBody>
                    <a:bodyPr/>
                    <a:lstStyle/>
                    <a:p>
                      <a:r>
                        <a:rPr lang="en-US" dirty="0">
                          <a:solidFill>
                            <a:schemeClr val="tx1"/>
                          </a:solidFill>
                        </a:rPr>
                        <a:t>Support Vector Machine</a:t>
                      </a:r>
                    </a:p>
                  </a:txBody>
                  <a:tcPr/>
                </a:tc>
                <a:extLst>
                  <a:ext uri="{0D108BD9-81ED-4DB2-BD59-A6C34878D82A}">
                    <a16:rowId xmlns:a16="http://schemas.microsoft.com/office/drawing/2014/main" val="3928471764"/>
                  </a:ext>
                </a:extLst>
              </a:tr>
              <a:tr h="334395">
                <a:tc>
                  <a:txBody>
                    <a:bodyPr/>
                    <a:lstStyle/>
                    <a:p>
                      <a:r>
                        <a:rPr lang="en-US" dirty="0">
                          <a:solidFill>
                            <a:schemeClr val="tx1"/>
                          </a:solidFill>
                        </a:rPr>
                        <a:t>AUC</a:t>
                      </a:r>
                    </a:p>
                  </a:txBody>
                  <a:tcPr/>
                </a:tc>
                <a:tc>
                  <a:txBody>
                    <a:bodyPr/>
                    <a:lstStyle/>
                    <a:p>
                      <a:r>
                        <a:rPr lang="en-US" dirty="0">
                          <a:solidFill>
                            <a:schemeClr val="tx1"/>
                          </a:solidFill>
                        </a:rPr>
                        <a:t>0.9443</a:t>
                      </a:r>
                    </a:p>
                  </a:txBody>
                  <a:tcPr/>
                </a:tc>
                <a:tc>
                  <a:txBody>
                    <a:bodyPr/>
                    <a:lstStyle/>
                    <a:p>
                      <a:r>
                        <a:rPr lang="en-US" dirty="0">
                          <a:solidFill>
                            <a:srgbClr val="92D050"/>
                          </a:solidFill>
                        </a:rPr>
                        <a:t>1.0</a:t>
                      </a:r>
                    </a:p>
                  </a:txBody>
                  <a:tcPr/>
                </a:tc>
                <a:tc>
                  <a:txBody>
                    <a:bodyPr/>
                    <a:lstStyle/>
                    <a:p>
                      <a:r>
                        <a:rPr lang="en-US" dirty="0">
                          <a:solidFill>
                            <a:schemeClr val="tx1"/>
                          </a:solidFill>
                        </a:rPr>
                        <a:t>0.9173</a:t>
                      </a:r>
                    </a:p>
                  </a:txBody>
                  <a:tcPr/>
                </a:tc>
                <a:extLst>
                  <a:ext uri="{0D108BD9-81ED-4DB2-BD59-A6C34878D82A}">
                    <a16:rowId xmlns:a16="http://schemas.microsoft.com/office/drawing/2014/main" val="1999674866"/>
                  </a:ext>
                </a:extLst>
              </a:tr>
            </a:tbl>
          </a:graphicData>
        </a:graphic>
      </p:graphicFrame>
      <p:sp>
        <p:nvSpPr>
          <p:cNvPr id="5" name="TextBox 4">
            <a:extLst>
              <a:ext uri="{FF2B5EF4-FFF2-40B4-BE49-F238E27FC236}">
                <a16:creationId xmlns:a16="http://schemas.microsoft.com/office/drawing/2014/main" id="{5FEF23C9-9187-9C40-9C1A-30394202B438}"/>
              </a:ext>
            </a:extLst>
          </p:cNvPr>
          <p:cNvSpPr txBox="1"/>
          <p:nvPr/>
        </p:nvSpPr>
        <p:spPr>
          <a:xfrm>
            <a:off x="5700253" y="1030186"/>
            <a:ext cx="2565206" cy="253916"/>
          </a:xfrm>
          <a:prstGeom prst="rect">
            <a:avLst/>
          </a:prstGeom>
          <a:solidFill>
            <a:schemeClr val="tx1"/>
          </a:solidFill>
        </p:spPr>
        <p:txBody>
          <a:bodyPr wrap="square" rtlCol="0">
            <a:spAutoFit/>
          </a:bodyPr>
          <a:lstStyle/>
          <a:p>
            <a:pPr algn="ctr"/>
            <a:r>
              <a:rPr lang="en-US" sz="1050" dirty="0"/>
              <a:t>ROC Curve</a:t>
            </a:r>
          </a:p>
        </p:txBody>
      </p:sp>
    </p:spTree>
    <p:extLst>
      <p:ext uri="{BB962C8B-B14F-4D97-AF65-F5344CB8AC3E}">
        <p14:creationId xmlns:p14="http://schemas.microsoft.com/office/powerpoint/2010/main" val="26886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5CB1-31FB-754E-87E4-F649FEC4E0D7}"/>
              </a:ext>
            </a:extLst>
          </p:cNvPr>
          <p:cNvSpPr>
            <a:spLocks noGrp="1"/>
          </p:cNvSpPr>
          <p:nvPr>
            <p:ph type="title"/>
          </p:nvPr>
        </p:nvSpPr>
        <p:spPr>
          <a:xfrm>
            <a:off x="373767" y="161634"/>
            <a:ext cx="4777068" cy="891206"/>
          </a:xfrm>
        </p:spPr>
        <p:txBody>
          <a:bodyPr/>
          <a:lstStyle/>
          <a:p>
            <a:r>
              <a:rPr lang="en-US" dirty="0"/>
              <a:t>Precision-Recall Curves</a:t>
            </a:r>
          </a:p>
        </p:txBody>
      </p:sp>
      <p:sp>
        <p:nvSpPr>
          <p:cNvPr id="4" name="Slide Number Placeholder 3">
            <a:extLst>
              <a:ext uri="{FF2B5EF4-FFF2-40B4-BE49-F238E27FC236}">
                <a16:creationId xmlns:a16="http://schemas.microsoft.com/office/drawing/2014/main" id="{085FEA1D-37EC-3F42-A952-98C3048BA6E9}"/>
              </a:ext>
            </a:extLst>
          </p:cNvPr>
          <p:cNvSpPr>
            <a:spLocks noGrp="1"/>
          </p:cNvSpPr>
          <p:nvPr>
            <p:ph type="sldNum" idx="12"/>
          </p:nvPr>
        </p:nvSpPr>
        <p:spPr>
          <a:xfrm>
            <a:off x="6937783" y="4732734"/>
            <a:ext cx="2057400" cy="273844"/>
          </a:xfrm>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2052" name="Picture 4">
            <a:extLst>
              <a:ext uri="{FF2B5EF4-FFF2-40B4-BE49-F238E27FC236}">
                <a16:creationId xmlns:a16="http://schemas.microsoft.com/office/drawing/2014/main" id="{ED417A9F-2526-8D42-8512-3999526FC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835" y="773871"/>
            <a:ext cx="3471082" cy="2785118"/>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14;p34">
            <a:extLst>
              <a:ext uri="{FF2B5EF4-FFF2-40B4-BE49-F238E27FC236}">
                <a16:creationId xmlns:a16="http://schemas.microsoft.com/office/drawing/2014/main" id="{0A6BCEF2-F925-9C4A-B34C-C3A0A2790728}"/>
              </a:ext>
            </a:extLst>
          </p:cNvPr>
          <p:cNvSpPr txBox="1">
            <a:spLocks noGrp="1"/>
          </p:cNvSpPr>
          <p:nvPr>
            <p:ph type="body" idx="1"/>
          </p:nvPr>
        </p:nvSpPr>
        <p:spPr>
          <a:xfrm>
            <a:off x="628650" y="1165050"/>
            <a:ext cx="4050926" cy="3362126"/>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US" sz="1800" dirty="0"/>
              <a:t>Precision – Recall curves show model performance while accounting for an imbalanced dataset</a:t>
            </a:r>
          </a:p>
          <a:p>
            <a:pPr marL="457200" lvl="0" indent="-317500" algn="l" rtl="0">
              <a:spcBef>
                <a:spcPts val="800"/>
              </a:spcBef>
              <a:spcAft>
                <a:spcPts val="0"/>
              </a:spcAft>
              <a:buSzPts val="1400"/>
              <a:buChar char="•"/>
            </a:pPr>
            <a:r>
              <a:rPr lang="en-US" sz="1800" dirty="0"/>
              <a:t>Tradeoff between precision and recall for different thresholds</a:t>
            </a:r>
          </a:p>
          <a:p>
            <a:pPr marL="457200" lvl="0" indent="-317500" algn="l" rtl="0">
              <a:spcBef>
                <a:spcPts val="800"/>
              </a:spcBef>
              <a:spcAft>
                <a:spcPts val="0"/>
              </a:spcAft>
              <a:buSzPts val="1400"/>
              <a:buChar char="•"/>
            </a:pPr>
            <a:r>
              <a:rPr lang="en-US" sz="1800" dirty="0"/>
              <a:t>Precision refers to predicting only relevant cases</a:t>
            </a:r>
          </a:p>
          <a:p>
            <a:pPr marL="457200" lvl="0" indent="-317500" algn="l" rtl="0">
              <a:spcBef>
                <a:spcPts val="800"/>
              </a:spcBef>
              <a:spcAft>
                <a:spcPts val="0"/>
              </a:spcAft>
              <a:buSzPts val="1400"/>
              <a:buChar char="•"/>
            </a:pPr>
            <a:r>
              <a:rPr lang="en-US" sz="1800" dirty="0"/>
              <a:t>Recall refers to predicting all relevant cases</a:t>
            </a:r>
            <a:endParaRPr sz="1800" dirty="0"/>
          </a:p>
        </p:txBody>
      </p:sp>
      <p:graphicFrame>
        <p:nvGraphicFramePr>
          <p:cNvPr id="8" name="Table 8">
            <a:extLst>
              <a:ext uri="{FF2B5EF4-FFF2-40B4-BE49-F238E27FC236}">
                <a16:creationId xmlns:a16="http://schemas.microsoft.com/office/drawing/2014/main" id="{F1B16A71-DD7F-A645-943C-1F43729731FD}"/>
              </a:ext>
            </a:extLst>
          </p:cNvPr>
          <p:cNvGraphicFramePr>
            <a:graphicFrameLocks noGrp="1"/>
          </p:cNvGraphicFramePr>
          <p:nvPr>
            <p:extLst>
              <p:ext uri="{D42A27DB-BD31-4B8C-83A1-F6EECF244321}">
                <p14:modId xmlns:p14="http://schemas.microsoft.com/office/powerpoint/2010/main" val="3550375806"/>
              </p:ext>
            </p:extLst>
          </p:nvPr>
        </p:nvGraphicFramePr>
        <p:xfrm>
          <a:off x="4840941" y="3671199"/>
          <a:ext cx="3780980" cy="1232494"/>
        </p:xfrm>
        <a:graphic>
          <a:graphicData uri="http://schemas.openxmlformats.org/drawingml/2006/table">
            <a:tbl>
              <a:tblPr firstRow="1" bandRow="1">
                <a:tableStyleId>{6906034A-76AB-454E-A29C-3DB9382B65DB}</a:tableStyleId>
              </a:tblPr>
              <a:tblGrid>
                <a:gridCol w="945245">
                  <a:extLst>
                    <a:ext uri="{9D8B030D-6E8A-4147-A177-3AD203B41FA5}">
                      <a16:colId xmlns:a16="http://schemas.microsoft.com/office/drawing/2014/main" val="609306320"/>
                    </a:ext>
                  </a:extLst>
                </a:gridCol>
                <a:gridCol w="945245">
                  <a:extLst>
                    <a:ext uri="{9D8B030D-6E8A-4147-A177-3AD203B41FA5}">
                      <a16:colId xmlns:a16="http://schemas.microsoft.com/office/drawing/2014/main" val="1973208394"/>
                    </a:ext>
                  </a:extLst>
                </a:gridCol>
                <a:gridCol w="945245">
                  <a:extLst>
                    <a:ext uri="{9D8B030D-6E8A-4147-A177-3AD203B41FA5}">
                      <a16:colId xmlns:a16="http://schemas.microsoft.com/office/drawing/2014/main" val="951439735"/>
                    </a:ext>
                  </a:extLst>
                </a:gridCol>
                <a:gridCol w="945245">
                  <a:extLst>
                    <a:ext uri="{9D8B030D-6E8A-4147-A177-3AD203B41FA5}">
                      <a16:colId xmlns:a16="http://schemas.microsoft.com/office/drawing/2014/main" val="2143244292"/>
                    </a:ext>
                  </a:extLst>
                </a:gridCol>
              </a:tblGrid>
              <a:tr h="616085">
                <a:tc>
                  <a:txBody>
                    <a:bodyPr/>
                    <a:lstStyle/>
                    <a:p>
                      <a:endParaRPr lang="en-US" sz="1100"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100" dirty="0">
                          <a:solidFill>
                            <a:schemeClr val="tx1"/>
                          </a:solidFill>
                        </a:rPr>
                        <a:t>Logistic Regression</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100" dirty="0">
                          <a:solidFill>
                            <a:schemeClr val="tx1"/>
                          </a:solidFill>
                        </a:rPr>
                        <a:t>Random Forest</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100" dirty="0">
                          <a:solidFill>
                            <a:schemeClr val="tx1"/>
                          </a:solidFill>
                        </a:rPr>
                        <a:t>Support Vector Machine</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0142973"/>
                  </a:ext>
                </a:extLst>
              </a:tr>
              <a:tr h="308588">
                <a:tc>
                  <a:txBody>
                    <a:bodyPr/>
                    <a:lstStyle/>
                    <a:p>
                      <a:r>
                        <a:rPr lang="en-US" sz="1100" dirty="0">
                          <a:solidFill>
                            <a:schemeClr val="tx1"/>
                          </a:solidFill>
                        </a:rPr>
                        <a:t>F1</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100" dirty="0">
                          <a:solidFill>
                            <a:schemeClr val="tx1"/>
                          </a:solidFill>
                        </a:rPr>
                        <a:t>0.764</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100" b="1" dirty="0">
                          <a:solidFill>
                            <a:srgbClr val="92D050"/>
                          </a:solidFill>
                        </a:rPr>
                        <a:t>0.997</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100" dirty="0">
                          <a:solidFill>
                            <a:schemeClr val="tx1"/>
                          </a:solidFill>
                        </a:rPr>
                        <a:t>0.765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8117612"/>
                  </a:ext>
                </a:extLst>
              </a:tr>
              <a:tr h="307821">
                <a:tc>
                  <a:txBody>
                    <a:bodyPr/>
                    <a:lstStyle/>
                    <a:p>
                      <a:r>
                        <a:rPr lang="en-US" sz="1100" dirty="0">
                          <a:solidFill>
                            <a:schemeClr val="tx1"/>
                          </a:solidFill>
                        </a:rPr>
                        <a:t>AUC</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100" dirty="0">
                          <a:solidFill>
                            <a:schemeClr val="tx1"/>
                          </a:solidFill>
                        </a:rPr>
                        <a:t>0.847</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100" b="1" dirty="0">
                          <a:solidFill>
                            <a:srgbClr val="92D050"/>
                          </a:solidFill>
                        </a:rPr>
                        <a:t>1.000</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en-US" sz="1100" dirty="0">
                          <a:solidFill>
                            <a:schemeClr val="tx1"/>
                          </a:solidFill>
                        </a:rPr>
                        <a:t>0.715</a:t>
                      </a: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6110276"/>
                  </a:ext>
                </a:extLst>
              </a:tr>
            </a:tbl>
          </a:graphicData>
        </a:graphic>
      </p:graphicFrame>
    </p:spTree>
    <p:extLst>
      <p:ext uri="{BB962C8B-B14F-4D97-AF65-F5344CB8AC3E}">
        <p14:creationId xmlns:p14="http://schemas.microsoft.com/office/powerpoint/2010/main" val="192969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Conclusions </a:t>
            </a:r>
            <a:endParaRPr/>
          </a:p>
        </p:txBody>
      </p:sp>
      <p:sp>
        <p:nvSpPr>
          <p:cNvPr id="314" name="Google Shape;314;p41"/>
          <p:cNvSpPr txBox="1">
            <a:spLocks noGrp="1"/>
          </p:cNvSpPr>
          <p:nvPr>
            <p:ph type="body" idx="1"/>
          </p:nvPr>
        </p:nvSpPr>
        <p:spPr>
          <a:xfrm>
            <a:off x="628650" y="969026"/>
            <a:ext cx="7886700" cy="3663600"/>
          </a:xfrm>
          <a:prstGeom prst="rect">
            <a:avLst/>
          </a:prstGeom>
        </p:spPr>
        <p:txBody>
          <a:bodyPr spcFirstLastPara="1" wrap="square" lIns="68575" tIns="34275" rIns="68575" bIns="34275" anchor="t" anchorCtr="0">
            <a:normAutofit/>
          </a:bodyPr>
          <a:lstStyle/>
          <a:p>
            <a:pPr marL="457200" lvl="0" indent="-317182" algn="l" rtl="0">
              <a:lnSpc>
                <a:spcPct val="100000"/>
              </a:lnSpc>
              <a:spcBef>
                <a:spcPts val="800"/>
              </a:spcBef>
              <a:spcAft>
                <a:spcPts val="0"/>
              </a:spcAft>
              <a:buSzPct val="86915"/>
              <a:buChar char="•"/>
            </a:pPr>
            <a:r>
              <a:rPr lang="en" sz="2070" dirty="0"/>
              <a:t>All the predictor models all performed well, but Random Forest performed the best</a:t>
            </a:r>
            <a:endParaRPr sz="2070" dirty="0"/>
          </a:p>
          <a:p>
            <a:pPr marL="457200" lvl="0" indent="-317182" algn="l" rtl="0">
              <a:lnSpc>
                <a:spcPct val="100000"/>
              </a:lnSpc>
              <a:spcBef>
                <a:spcPts val="0"/>
              </a:spcBef>
              <a:spcAft>
                <a:spcPts val="0"/>
              </a:spcAft>
              <a:buSzPct val="85714"/>
              <a:buChar char="•"/>
            </a:pPr>
            <a:r>
              <a:rPr lang="en" dirty="0"/>
              <a:t>By utilizing time series analysis and feature engineering, any input data from an accelerometer </a:t>
            </a:r>
            <a:r>
              <a:rPr lang="en-US" dirty="0"/>
              <a:t>can be predicted on </a:t>
            </a:r>
            <a:endParaRPr dirty="0"/>
          </a:p>
          <a:p>
            <a:pPr marL="457200" lvl="0" indent="-310832" algn="l" rtl="0">
              <a:lnSpc>
                <a:spcPct val="100000"/>
              </a:lnSpc>
              <a:spcBef>
                <a:spcPts val="0"/>
              </a:spcBef>
              <a:spcAft>
                <a:spcPts val="0"/>
              </a:spcAft>
              <a:buSzPct val="80685"/>
              <a:buChar char="•"/>
            </a:pPr>
            <a:r>
              <a:rPr lang="en" sz="2070" dirty="0"/>
              <a:t>The binary classification algorithm is ready to be utilized with a smart watch.</a:t>
            </a:r>
            <a:endParaRPr sz="2070" dirty="0"/>
          </a:p>
          <a:p>
            <a:pPr marL="457200" lvl="0" indent="-317182" algn="l" rtl="0">
              <a:lnSpc>
                <a:spcPct val="100000"/>
              </a:lnSpc>
              <a:spcBef>
                <a:spcPts val="0"/>
              </a:spcBef>
              <a:spcAft>
                <a:spcPts val="0"/>
              </a:spcAft>
              <a:buSzPct val="85714"/>
              <a:buChar char="•"/>
            </a:pPr>
            <a:r>
              <a:rPr lang="en" dirty="0"/>
              <a:t>Algorithm can be used for:</a:t>
            </a:r>
            <a:endParaRPr dirty="0"/>
          </a:p>
          <a:p>
            <a:pPr marL="914400" lvl="1" indent="-297497" algn="l" rtl="0">
              <a:lnSpc>
                <a:spcPct val="100000"/>
              </a:lnSpc>
              <a:spcBef>
                <a:spcPts val="0"/>
              </a:spcBef>
              <a:spcAft>
                <a:spcPts val="0"/>
              </a:spcAft>
              <a:buSzPct val="77777"/>
              <a:buChar char="•"/>
            </a:pPr>
            <a:r>
              <a:rPr lang="en" dirty="0"/>
              <a:t>Eating recognition</a:t>
            </a:r>
            <a:endParaRPr dirty="0"/>
          </a:p>
          <a:p>
            <a:pPr marL="914400" lvl="1" indent="-297497" algn="l" rtl="0">
              <a:lnSpc>
                <a:spcPct val="100000"/>
              </a:lnSpc>
              <a:spcBef>
                <a:spcPts val="0"/>
              </a:spcBef>
              <a:spcAft>
                <a:spcPts val="0"/>
              </a:spcAft>
              <a:buSzPct val="77777"/>
              <a:buChar char="•"/>
            </a:pPr>
            <a:r>
              <a:rPr lang="en" dirty="0"/>
              <a:t>Behavioral biometric models for a specific subject</a:t>
            </a:r>
            <a:endParaRPr dirty="0"/>
          </a:p>
          <a:p>
            <a:pPr marL="0" lvl="0" indent="0" algn="l" rtl="0">
              <a:lnSpc>
                <a:spcPct val="100000"/>
              </a:lnSpc>
              <a:spcBef>
                <a:spcPts val="800"/>
              </a:spcBef>
              <a:spcAft>
                <a:spcPts val="0"/>
              </a:spcAft>
              <a:buNone/>
            </a:pPr>
            <a:endParaRPr dirty="0"/>
          </a:p>
        </p:txBody>
      </p:sp>
      <p:sp>
        <p:nvSpPr>
          <p:cNvPr id="315" name="Google Shape;315;p41"/>
          <p:cNvSpPr txBox="1">
            <a:spLocks noGrp="1"/>
          </p:cNvSpPr>
          <p:nvPr>
            <p:ph type="sldNum" idx="12"/>
          </p:nvPr>
        </p:nvSpPr>
        <p:spPr>
          <a:xfrm>
            <a:off x="6970775" y="473378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r>
              <a:rPr lang="en" sz="1500" dirty="0"/>
              <a:t> </a:t>
            </a:r>
            <a:fld id="{00000000-1234-1234-1234-123412341234}" type="slidenum">
              <a:rPr lang="en" sz="1500"/>
              <a:t>15</a:t>
            </a:fld>
            <a:endParaRPr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Next Steps</a:t>
            </a:r>
            <a:endParaRPr dirty="0"/>
          </a:p>
        </p:txBody>
      </p:sp>
      <p:sp>
        <p:nvSpPr>
          <p:cNvPr id="321" name="Google Shape;321;p4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dirty="0"/>
              <a:t>New data can be ingested to get better results</a:t>
            </a:r>
            <a:endParaRPr dirty="0"/>
          </a:p>
          <a:p>
            <a:pPr marL="457200" lvl="0" indent="-317500" algn="l" rtl="0">
              <a:spcBef>
                <a:spcPts val="800"/>
              </a:spcBef>
              <a:spcAft>
                <a:spcPts val="0"/>
              </a:spcAft>
              <a:buSzPts val="1400"/>
              <a:buChar char="•"/>
            </a:pPr>
            <a:r>
              <a:rPr lang="en" dirty="0"/>
              <a:t>Create a Server/Client Algorithm to actively get data to send through ML model</a:t>
            </a:r>
            <a:endParaRPr dirty="0"/>
          </a:p>
          <a:p>
            <a:pPr marL="914400" lvl="1" indent="-317500" algn="l" rtl="0">
              <a:spcBef>
                <a:spcPts val="400"/>
              </a:spcBef>
              <a:spcAft>
                <a:spcPts val="0"/>
              </a:spcAft>
              <a:buSzPts val="1400"/>
              <a:buChar char="•"/>
            </a:pPr>
            <a:r>
              <a:rPr lang="en" dirty="0"/>
              <a:t>Classify eating activities in Real-time</a:t>
            </a:r>
            <a:endParaRPr dirty="0"/>
          </a:p>
          <a:p>
            <a:pPr marL="457200" lvl="0" indent="-317500" algn="l" rtl="0">
              <a:spcBef>
                <a:spcPts val="800"/>
              </a:spcBef>
              <a:spcAft>
                <a:spcPts val="0"/>
              </a:spcAft>
              <a:buSzPts val="1400"/>
              <a:buChar char="•"/>
            </a:pPr>
            <a:r>
              <a:rPr lang="en" dirty="0"/>
              <a:t>Train model on gyroscope and magnetometer data to see if positive results hold</a:t>
            </a:r>
            <a:endParaRPr dirty="0"/>
          </a:p>
        </p:txBody>
      </p:sp>
      <p:sp>
        <p:nvSpPr>
          <p:cNvPr id="322" name="Google Shape;322;p42"/>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500" smtClean="0"/>
              <a:t>16</a:t>
            </a:fld>
            <a:endParaRPr sz="1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dirty="0"/>
              <a:t>Collaborated with Dr. </a:t>
            </a:r>
            <a:r>
              <a:rPr lang="en" dirty="0" err="1"/>
              <a:t>Jessilyn</a:t>
            </a:r>
            <a:r>
              <a:rPr lang="en" dirty="0"/>
              <a:t> Dunn and Lucy </a:t>
            </a:r>
            <a:r>
              <a:rPr lang="en" dirty="0" err="1"/>
              <a:t>Chikwetu</a:t>
            </a:r>
            <a:endParaRPr dirty="0"/>
          </a:p>
        </p:txBody>
      </p:sp>
      <p:sp>
        <p:nvSpPr>
          <p:cNvPr id="139" name="Google Shape;139;p26"/>
          <p:cNvSpPr txBox="1">
            <a:spLocks noGrp="1"/>
          </p:cNvSpPr>
          <p:nvPr>
            <p:ph type="body" idx="1"/>
          </p:nvPr>
        </p:nvSpPr>
        <p:spPr>
          <a:xfrm>
            <a:off x="751174" y="1398254"/>
            <a:ext cx="3256049" cy="439511"/>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r>
              <a:rPr lang="en" sz="1200" dirty="0" err="1"/>
              <a:t>Jessilyn</a:t>
            </a:r>
            <a:r>
              <a:rPr lang="en" sz="1200" dirty="0"/>
              <a:t> Dunn</a:t>
            </a:r>
          </a:p>
          <a:p>
            <a:pPr marL="0" lvl="0" indent="0" algn="l" rtl="0">
              <a:lnSpc>
                <a:spcPct val="90000"/>
              </a:lnSpc>
              <a:spcBef>
                <a:spcPts val="0"/>
              </a:spcBef>
              <a:spcAft>
                <a:spcPts val="0"/>
              </a:spcAft>
              <a:buNone/>
            </a:pPr>
            <a:r>
              <a:rPr lang="en" sz="1200" dirty="0"/>
              <a:t>Assistant Professor, Duke University</a:t>
            </a:r>
            <a:endParaRPr sz="1200" dirty="0"/>
          </a:p>
        </p:txBody>
      </p:sp>
      <p:sp>
        <p:nvSpPr>
          <p:cNvPr id="140" name="Google Shape;140;p26"/>
          <p:cNvSpPr txBox="1">
            <a:spLocks noGrp="1"/>
          </p:cNvSpPr>
          <p:nvPr>
            <p:ph type="sldNum" idx="12"/>
          </p:nvPr>
        </p:nvSpPr>
        <p:spPr>
          <a:xfrm>
            <a:off x="6909700" y="4647575"/>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500" smtClean="0"/>
              <a:t>17</a:t>
            </a:fld>
            <a:endParaRPr sz="1500" dirty="0"/>
          </a:p>
        </p:txBody>
      </p:sp>
      <p:sp>
        <p:nvSpPr>
          <p:cNvPr id="141" name="Google Shape;141;p26"/>
          <p:cNvSpPr txBox="1"/>
          <p:nvPr/>
        </p:nvSpPr>
        <p:spPr>
          <a:xfrm>
            <a:off x="5835025" y="1209121"/>
            <a:ext cx="2557800" cy="361500"/>
          </a:xfrm>
          <a:prstGeom prst="rect">
            <a:avLst/>
          </a:prstGeom>
          <a:noFill/>
          <a:ln>
            <a:noFill/>
          </a:ln>
        </p:spPr>
        <p:txBody>
          <a:bodyPr spcFirstLastPara="1" wrap="square" lIns="68575" tIns="34275" rIns="68575" bIns="34275" anchor="t" anchorCtr="0">
            <a:normAutofit fontScale="55000" lnSpcReduction="20000"/>
          </a:bodyPr>
          <a:lstStyle/>
          <a:p>
            <a:pPr marL="0" marR="0" lvl="0" indent="0" algn="l" rtl="0">
              <a:spcBef>
                <a:spcPts val="0"/>
              </a:spcBef>
              <a:spcAft>
                <a:spcPts val="0"/>
              </a:spcAft>
              <a:buNone/>
            </a:pPr>
            <a:r>
              <a:rPr lang="en" sz="2100" dirty="0">
                <a:solidFill>
                  <a:srgbClr val="FEFEFE"/>
                </a:solidFill>
                <a:latin typeface="Calibri"/>
                <a:ea typeface="Calibri"/>
                <a:cs typeface="Calibri"/>
                <a:sym typeface="Calibri"/>
              </a:rPr>
              <a:t>Lucy </a:t>
            </a:r>
            <a:r>
              <a:rPr lang="en" sz="2100" dirty="0" err="1">
                <a:solidFill>
                  <a:srgbClr val="FEFEFE"/>
                </a:solidFill>
                <a:latin typeface="Calibri"/>
                <a:ea typeface="Calibri"/>
                <a:cs typeface="Calibri"/>
                <a:sym typeface="Calibri"/>
              </a:rPr>
              <a:t>Chikwetu</a:t>
            </a:r>
            <a:endParaRPr lang="en" sz="2100" dirty="0">
              <a:solidFill>
                <a:srgbClr val="FEFEFE"/>
              </a:solidFill>
              <a:latin typeface="Calibri"/>
              <a:ea typeface="Calibri"/>
              <a:cs typeface="Calibri"/>
              <a:sym typeface="Calibri"/>
            </a:endParaRPr>
          </a:p>
          <a:p>
            <a:pPr marL="0" marR="0" lvl="0" indent="0" algn="l" rtl="0">
              <a:spcBef>
                <a:spcPts val="0"/>
              </a:spcBef>
              <a:spcAft>
                <a:spcPts val="0"/>
              </a:spcAft>
              <a:buNone/>
            </a:pPr>
            <a:r>
              <a:rPr lang="en" sz="2100" dirty="0">
                <a:solidFill>
                  <a:srgbClr val="FEFEFE"/>
                </a:solidFill>
                <a:latin typeface="Calibri"/>
                <a:ea typeface="Calibri"/>
                <a:cs typeface="Calibri"/>
                <a:sym typeface="Calibri"/>
              </a:rPr>
              <a:t>PhD Student, Duke University</a:t>
            </a:r>
            <a:endParaRPr sz="2100" dirty="0">
              <a:latin typeface="Calibri"/>
              <a:ea typeface="Calibri"/>
              <a:cs typeface="Calibri"/>
              <a:sym typeface="Calibri"/>
            </a:endParaRPr>
          </a:p>
        </p:txBody>
      </p:sp>
      <p:pic>
        <p:nvPicPr>
          <p:cNvPr id="144" name="Google Shape;144;p26" descr="[title]"/>
          <p:cNvPicPr preferRelativeResize="0"/>
          <p:nvPr/>
        </p:nvPicPr>
        <p:blipFill rotWithShape="1">
          <a:blip r:embed="rId3">
            <a:alphaModFix/>
          </a:blip>
          <a:srcRect/>
          <a:stretch/>
        </p:blipFill>
        <p:spPr>
          <a:xfrm>
            <a:off x="827944" y="1780957"/>
            <a:ext cx="2098577" cy="2083363"/>
          </a:xfrm>
          <a:prstGeom prst="rect">
            <a:avLst/>
          </a:prstGeom>
          <a:noFill/>
          <a:ln>
            <a:noFill/>
          </a:ln>
        </p:spPr>
      </p:pic>
      <p:pic>
        <p:nvPicPr>
          <p:cNvPr id="145" name="Google Shape;145;p26" descr="A person with her arms crossed&#10;&#10;Description automatically generated with medium confidence"/>
          <p:cNvPicPr preferRelativeResize="0"/>
          <p:nvPr/>
        </p:nvPicPr>
        <p:blipFill rotWithShape="1">
          <a:blip r:embed="rId4">
            <a:alphaModFix/>
          </a:blip>
          <a:srcRect/>
          <a:stretch/>
        </p:blipFill>
        <p:spPr>
          <a:xfrm>
            <a:off x="6044375" y="1570621"/>
            <a:ext cx="1606475" cy="2261725"/>
          </a:xfrm>
          <a:prstGeom prst="rect">
            <a:avLst/>
          </a:prstGeom>
          <a:noFill/>
          <a:ln>
            <a:noFill/>
          </a:ln>
        </p:spPr>
      </p:pic>
      <p:sp>
        <p:nvSpPr>
          <p:cNvPr id="11" name="Google Shape;327;p43">
            <a:extLst>
              <a:ext uri="{FF2B5EF4-FFF2-40B4-BE49-F238E27FC236}">
                <a16:creationId xmlns:a16="http://schemas.microsoft.com/office/drawing/2014/main" id="{6EB0F3C8-859A-0F46-A2E9-5D7B6214EBB1}"/>
              </a:ext>
            </a:extLst>
          </p:cNvPr>
          <p:cNvSpPr txBox="1">
            <a:spLocks/>
          </p:cNvSpPr>
          <p:nvPr/>
        </p:nvSpPr>
        <p:spPr>
          <a:xfrm>
            <a:off x="2926521" y="3896004"/>
            <a:ext cx="2402344" cy="973652"/>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ctr"/>
            <a:r>
              <a:rPr lang="en-US" b="1" dirty="0"/>
              <a:t>Thank You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628650" y="869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References</a:t>
            </a:r>
            <a:endParaRPr/>
          </a:p>
        </p:txBody>
      </p:sp>
      <p:sp>
        <p:nvSpPr>
          <p:cNvPr id="335" name="Google Shape;335;p44"/>
          <p:cNvSpPr txBox="1">
            <a:spLocks noGrp="1"/>
          </p:cNvSpPr>
          <p:nvPr>
            <p:ph type="body" idx="1"/>
          </p:nvPr>
        </p:nvSpPr>
        <p:spPr>
          <a:xfrm>
            <a:off x="628650" y="899776"/>
            <a:ext cx="7886700" cy="3540600"/>
          </a:xfrm>
          <a:prstGeom prst="rect">
            <a:avLst/>
          </a:prstGeom>
          <a:noFill/>
          <a:ln>
            <a:noFill/>
          </a:ln>
        </p:spPr>
        <p:txBody>
          <a:bodyPr spcFirstLastPara="1" wrap="square" lIns="68575" tIns="34275" rIns="68575" bIns="34275" anchor="t" anchorCtr="0">
            <a:noAutofit/>
          </a:bodyPr>
          <a:lstStyle/>
          <a:p>
            <a:pPr marL="177800" lvl="0" indent="-152400" algn="l" rtl="0">
              <a:lnSpc>
                <a:spcPct val="100000"/>
              </a:lnSpc>
              <a:spcBef>
                <a:spcPts val="0"/>
              </a:spcBef>
              <a:spcAft>
                <a:spcPts val="0"/>
              </a:spcAft>
              <a:buSzPts val="1200"/>
              <a:buChar char="•"/>
            </a:pPr>
            <a:r>
              <a:rPr lang="en" sz="1200" dirty="0"/>
              <a:t>[1] </a:t>
            </a:r>
            <a:r>
              <a:rPr lang="en" sz="1200" b="0" i="0" u="none" strike="noStrike" dirty="0"/>
              <a:t>Gandhi, Rohith. “Support Vector Machine - Introduction to Machine Learning Algorithms.” </a:t>
            </a:r>
            <a:r>
              <a:rPr lang="en" sz="1200" b="0" i="1" u="none" strike="noStrike" dirty="0"/>
              <a:t>Medium</a:t>
            </a:r>
            <a:r>
              <a:rPr lang="en" sz="1200" b="0" i="0" u="none" strike="noStrike" dirty="0"/>
              <a:t>, Towards Data Science, 5 July 2018, https://</a:t>
            </a:r>
            <a:r>
              <a:rPr lang="en" sz="1200" b="0" i="0" u="none" strike="noStrike" dirty="0" err="1"/>
              <a:t>towardsdatascience.com</a:t>
            </a:r>
            <a:r>
              <a:rPr lang="en" sz="1200" b="0" i="0" u="none" strike="noStrike" dirty="0"/>
              <a:t>/support-vector-machine-introduction-to-machine-learning-algorithms-934a444fca47. </a:t>
            </a:r>
            <a:endParaRPr sz="1200" dirty="0"/>
          </a:p>
          <a:p>
            <a:pPr marL="177800" lvl="0" indent="-152400" algn="l" rtl="0">
              <a:lnSpc>
                <a:spcPct val="100000"/>
              </a:lnSpc>
              <a:spcBef>
                <a:spcPts val="800"/>
              </a:spcBef>
              <a:spcAft>
                <a:spcPts val="0"/>
              </a:spcAft>
              <a:buSzPts val="1200"/>
              <a:buChar char="•"/>
            </a:pPr>
            <a:r>
              <a:rPr lang="en" sz="1200" dirty="0"/>
              <a:t>[2]</a:t>
            </a:r>
            <a:r>
              <a:rPr lang="en" sz="1200" i="1" dirty="0"/>
              <a:t> </a:t>
            </a:r>
            <a:r>
              <a:rPr lang="en" sz="1200" b="0" i="1" u="none" strike="noStrike" dirty="0"/>
              <a:t>UCI Machine Learning Repository: WISDM Smartphone and Smartwatch Activity and Biometrics Dataset Data Set</a:t>
            </a:r>
            <a:r>
              <a:rPr lang="en" sz="1200" b="0" i="0" u="none" strike="noStrike" dirty="0"/>
              <a:t>, </a:t>
            </a:r>
            <a:r>
              <a:rPr lang="en" sz="1200" b="0" i="0" u="sng" strike="noStrike" dirty="0">
                <a:hlinkClick r:id="rId3"/>
              </a:rPr>
              <a:t>https://archive.ics.uci.edu/ml/datasets/WISDM+Smartphone+and+Smartwatch+Activity+and+Biometrics+Dataset+</a:t>
            </a:r>
            <a:r>
              <a:rPr lang="en" sz="1200" b="0" i="0" u="none" strike="noStrike" dirty="0"/>
              <a:t>. </a:t>
            </a:r>
            <a:endParaRPr sz="1200" dirty="0"/>
          </a:p>
          <a:p>
            <a:pPr marL="177800" lvl="0" indent="-165100" algn="l" rtl="0">
              <a:lnSpc>
                <a:spcPct val="115000"/>
              </a:lnSpc>
              <a:spcBef>
                <a:spcPts val="0"/>
              </a:spcBef>
              <a:spcAft>
                <a:spcPts val="0"/>
              </a:spcAft>
              <a:buSzPts val="1200"/>
              <a:buChar char="•"/>
            </a:pPr>
            <a:r>
              <a:rPr lang="en" sz="1100" dirty="0">
                <a:latin typeface="Arial"/>
                <a:ea typeface="Arial"/>
                <a:cs typeface="Arial"/>
                <a:sym typeface="Arial"/>
              </a:rPr>
              <a:t>[3] Noble, William S. “What Is a Support Vector Machine?” </a:t>
            </a:r>
            <a:r>
              <a:rPr lang="en" sz="1100" i="1" dirty="0">
                <a:latin typeface="Arial"/>
                <a:ea typeface="Arial"/>
                <a:cs typeface="Arial"/>
                <a:sym typeface="Arial"/>
              </a:rPr>
              <a:t>Nature News</a:t>
            </a:r>
            <a:r>
              <a:rPr lang="en" sz="1100" dirty="0">
                <a:latin typeface="Arial"/>
                <a:ea typeface="Arial"/>
                <a:cs typeface="Arial"/>
                <a:sym typeface="Arial"/>
              </a:rPr>
              <a:t>, Nature Publishing Group, https://</a:t>
            </a:r>
            <a:r>
              <a:rPr lang="en" sz="1100" dirty="0" err="1">
                <a:latin typeface="Arial"/>
                <a:ea typeface="Arial"/>
                <a:cs typeface="Arial"/>
                <a:sym typeface="Arial"/>
              </a:rPr>
              <a:t>www.nature.com</a:t>
            </a:r>
            <a:r>
              <a:rPr lang="en" sz="1100" dirty="0">
                <a:latin typeface="Arial"/>
                <a:ea typeface="Arial"/>
                <a:cs typeface="Arial"/>
                <a:sym typeface="Arial"/>
              </a:rPr>
              <a:t>/articles/nbt1206-1565. </a:t>
            </a:r>
            <a:endParaRPr sz="1100" dirty="0">
              <a:latin typeface="Arial"/>
              <a:ea typeface="Arial"/>
              <a:cs typeface="Arial"/>
              <a:sym typeface="Arial"/>
            </a:endParaRPr>
          </a:p>
          <a:p>
            <a:pPr marL="177800" lvl="0" indent="-152400" algn="l" rtl="0">
              <a:lnSpc>
                <a:spcPct val="100000"/>
              </a:lnSpc>
              <a:spcBef>
                <a:spcPts val="800"/>
              </a:spcBef>
              <a:spcAft>
                <a:spcPts val="0"/>
              </a:spcAft>
              <a:buSzPts val="1200"/>
              <a:buChar char="•"/>
            </a:pPr>
            <a:r>
              <a:rPr lang="en" sz="1200" dirty="0"/>
              <a:t>[4] </a:t>
            </a:r>
            <a:r>
              <a:rPr lang="en" sz="1100" dirty="0">
                <a:latin typeface="Arial"/>
                <a:ea typeface="Arial"/>
                <a:cs typeface="Arial"/>
                <a:sym typeface="Arial"/>
              </a:rPr>
              <a:t>Noble, William S. “What Is a Support Vector Machine?” </a:t>
            </a:r>
            <a:r>
              <a:rPr lang="en" sz="1100" i="1" dirty="0">
                <a:latin typeface="Arial"/>
                <a:ea typeface="Arial"/>
                <a:cs typeface="Arial"/>
                <a:sym typeface="Arial"/>
              </a:rPr>
              <a:t>Nature News</a:t>
            </a:r>
            <a:r>
              <a:rPr lang="en" sz="1100" dirty="0">
                <a:latin typeface="Arial"/>
                <a:ea typeface="Arial"/>
                <a:cs typeface="Arial"/>
                <a:sym typeface="Arial"/>
              </a:rPr>
              <a:t>, Nature Publishing Group, https://</a:t>
            </a:r>
            <a:r>
              <a:rPr lang="en" sz="1100" dirty="0" err="1">
                <a:latin typeface="Arial"/>
                <a:ea typeface="Arial"/>
                <a:cs typeface="Arial"/>
                <a:sym typeface="Arial"/>
              </a:rPr>
              <a:t>www.nature.com</a:t>
            </a:r>
            <a:r>
              <a:rPr lang="en" sz="1100" dirty="0">
                <a:latin typeface="Arial"/>
                <a:ea typeface="Arial"/>
                <a:cs typeface="Arial"/>
                <a:sym typeface="Arial"/>
              </a:rPr>
              <a:t>/articles/nbt1206-1565. </a:t>
            </a:r>
            <a:endParaRPr sz="1200" dirty="0"/>
          </a:p>
          <a:p>
            <a:pPr marL="177800" lvl="0" indent="-152400" algn="l" rtl="0">
              <a:lnSpc>
                <a:spcPct val="100000"/>
              </a:lnSpc>
              <a:spcBef>
                <a:spcPts val="800"/>
              </a:spcBef>
              <a:spcAft>
                <a:spcPts val="0"/>
              </a:spcAft>
              <a:buSzPts val="1200"/>
              <a:buChar char="•"/>
            </a:pPr>
            <a:r>
              <a:rPr lang="en" sz="1200" dirty="0"/>
              <a:t>[5] </a:t>
            </a:r>
            <a:r>
              <a:rPr lang="en" sz="1100" i="1" dirty="0">
                <a:latin typeface="Arial"/>
                <a:ea typeface="Arial"/>
                <a:cs typeface="Arial"/>
                <a:sym typeface="Arial"/>
              </a:rPr>
              <a:t>Code Studio</a:t>
            </a:r>
            <a:r>
              <a:rPr lang="en" sz="1100" dirty="0">
                <a:latin typeface="Arial"/>
                <a:ea typeface="Arial"/>
                <a:cs typeface="Arial"/>
                <a:sym typeface="Arial"/>
              </a:rPr>
              <a:t>, https://</a:t>
            </a:r>
            <a:r>
              <a:rPr lang="en" sz="1100" dirty="0" err="1">
                <a:latin typeface="Arial"/>
                <a:ea typeface="Arial"/>
                <a:cs typeface="Arial"/>
                <a:sym typeface="Arial"/>
              </a:rPr>
              <a:t>www.codingninjas.com</a:t>
            </a:r>
            <a:r>
              <a:rPr lang="en" sz="1100" dirty="0">
                <a:latin typeface="Arial"/>
                <a:ea typeface="Arial"/>
                <a:cs typeface="Arial"/>
                <a:sym typeface="Arial"/>
              </a:rPr>
              <a:t>/</a:t>
            </a:r>
            <a:r>
              <a:rPr lang="en" sz="1100" dirty="0" err="1">
                <a:latin typeface="Arial"/>
                <a:ea typeface="Arial"/>
                <a:cs typeface="Arial"/>
                <a:sym typeface="Arial"/>
              </a:rPr>
              <a:t>codestudio</a:t>
            </a:r>
            <a:r>
              <a:rPr lang="en" sz="1100" dirty="0">
                <a:latin typeface="Arial"/>
                <a:ea typeface="Arial"/>
                <a:cs typeface="Arial"/>
                <a:sym typeface="Arial"/>
              </a:rPr>
              <a:t>/library/sliding-window. </a:t>
            </a:r>
            <a:endParaRPr sz="1200" dirty="0"/>
          </a:p>
          <a:p>
            <a:pPr marL="177800" lvl="0" indent="-152400" algn="l" rtl="0">
              <a:lnSpc>
                <a:spcPct val="100000"/>
              </a:lnSpc>
              <a:spcBef>
                <a:spcPts val="800"/>
              </a:spcBef>
              <a:spcAft>
                <a:spcPts val="0"/>
              </a:spcAft>
              <a:buSzPts val="1200"/>
              <a:buChar char="•"/>
            </a:pPr>
            <a:r>
              <a:rPr lang="en" sz="1200" dirty="0"/>
              <a:t>[6]] </a:t>
            </a:r>
            <a:r>
              <a:rPr lang="en" sz="1100" dirty="0" err="1">
                <a:latin typeface="Arial"/>
                <a:ea typeface="Arial"/>
                <a:cs typeface="Arial"/>
                <a:sym typeface="Arial"/>
              </a:rPr>
              <a:t>Yiu</a:t>
            </a:r>
            <a:r>
              <a:rPr lang="en" sz="1100" dirty="0">
                <a:latin typeface="Arial"/>
                <a:ea typeface="Arial"/>
                <a:cs typeface="Arial"/>
                <a:sym typeface="Arial"/>
              </a:rPr>
              <a:t>, Tony. “Understanding Random Forest.” </a:t>
            </a:r>
            <a:r>
              <a:rPr lang="en" sz="1100" i="1" dirty="0">
                <a:latin typeface="Arial"/>
                <a:ea typeface="Arial"/>
                <a:cs typeface="Arial"/>
                <a:sym typeface="Arial"/>
              </a:rPr>
              <a:t>Medium</a:t>
            </a:r>
            <a:r>
              <a:rPr lang="en" sz="1100" dirty="0">
                <a:latin typeface="Arial"/>
                <a:ea typeface="Arial"/>
                <a:cs typeface="Arial"/>
                <a:sym typeface="Arial"/>
              </a:rPr>
              <a:t>, Towards Data Science, 29 Sept. 2021, https://</a:t>
            </a:r>
            <a:r>
              <a:rPr lang="en" sz="1100" dirty="0" err="1">
                <a:latin typeface="Arial"/>
                <a:ea typeface="Arial"/>
                <a:cs typeface="Arial"/>
                <a:sym typeface="Arial"/>
              </a:rPr>
              <a:t>towardsdatascience.com</a:t>
            </a:r>
            <a:r>
              <a:rPr lang="en" sz="1100" dirty="0">
                <a:latin typeface="Arial"/>
                <a:ea typeface="Arial"/>
                <a:cs typeface="Arial"/>
                <a:sym typeface="Arial"/>
              </a:rPr>
              <a:t>/understanding-random-forest-58381e0602d2. </a:t>
            </a:r>
            <a:endParaRPr sz="1200" dirty="0"/>
          </a:p>
          <a:p>
            <a:pPr marL="177800" lvl="0" indent="-152400" algn="l" rtl="0">
              <a:lnSpc>
                <a:spcPct val="100000"/>
              </a:lnSpc>
              <a:spcBef>
                <a:spcPts val="800"/>
              </a:spcBef>
              <a:spcAft>
                <a:spcPts val="0"/>
              </a:spcAft>
              <a:buSzPts val="1200"/>
              <a:buChar char="•"/>
            </a:pPr>
            <a:r>
              <a:rPr lang="en" sz="1200" dirty="0"/>
              <a:t>[7]  </a:t>
            </a:r>
            <a:r>
              <a:rPr lang="en" sz="1100" dirty="0">
                <a:latin typeface="Arial"/>
                <a:ea typeface="Arial"/>
                <a:cs typeface="Arial"/>
                <a:sym typeface="Arial"/>
              </a:rPr>
              <a:t>Bento, Carolina. “Multilayer Perceptron Explained with a Real-Life Example and Python Code: Sentiment Analysis.” </a:t>
            </a:r>
            <a:r>
              <a:rPr lang="en" sz="1100" i="1" dirty="0">
                <a:latin typeface="Arial"/>
                <a:ea typeface="Arial"/>
                <a:cs typeface="Arial"/>
                <a:sym typeface="Arial"/>
              </a:rPr>
              <a:t>Medium</a:t>
            </a:r>
            <a:r>
              <a:rPr lang="en" sz="1100" dirty="0">
                <a:latin typeface="Arial"/>
                <a:ea typeface="Arial"/>
                <a:cs typeface="Arial"/>
                <a:sym typeface="Arial"/>
              </a:rPr>
              <a:t>, Towards Data Science, 30 Sept. 2021, https://</a:t>
            </a:r>
            <a:r>
              <a:rPr lang="en" sz="1100" dirty="0" err="1">
                <a:latin typeface="Arial"/>
                <a:ea typeface="Arial"/>
                <a:cs typeface="Arial"/>
                <a:sym typeface="Arial"/>
              </a:rPr>
              <a:t>towardsdatascience.com</a:t>
            </a:r>
            <a:r>
              <a:rPr lang="en" sz="1100" dirty="0">
                <a:latin typeface="Arial"/>
                <a:ea typeface="Arial"/>
                <a:cs typeface="Arial"/>
                <a:sym typeface="Arial"/>
              </a:rPr>
              <a:t>/multilayer-perceptron-explained-with-a-real-life-example-and-python-code-sentiment-analysis-cb408ee93141#:~:text=A%20Multilayer%20Perceptron%20has%20input,use%20any%20arbitrary%20activation%20function. </a:t>
            </a:r>
            <a:endParaRPr sz="1100" dirty="0">
              <a:latin typeface="Arial"/>
              <a:ea typeface="Arial"/>
              <a:cs typeface="Arial"/>
              <a:sym typeface="Arial"/>
            </a:endParaRPr>
          </a:p>
          <a:p>
            <a:pPr marL="177800" lvl="0" indent="-152400" algn="l" rtl="0">
              <a:lnSpc>
                <a:spcPct val="100000"/>
              </a:lnSpc>
              <a:spcBef>
                <a:spcPts val="800"/>
              </a:spcBef>
              <a:spcAft>
                <a:spcPts val="0"/>
              </a:spcAft>
              <a:buSzPts val="1200"/>
              <a:buChar char="•"/>
            </a:pPr>
            <a:endParaRPr sz="1200" dirty="0"/>
          </a:p>
          <a:p>
            <a:pPr marL="0" lvl="0" indent="0" algn="l" rtl="0">
              <a:lnSpc>
                <a:spcPct val="100000"/>
              </a:lnSpc>
              <a:spcBef>
                <a:spcPts val="800"/>
              </a:spcBef>
              <a:spcAft>
                <a:spcPts val="0"/>
              </a:spcAft>
              <a:buClr>
                <a:schemeClr val="dk1"/>
              </a:buClr>
              <a:buSzPts val="2100"/>
              <a:buNone/>
            </a:pPr>
            <a:endParaRPr sz="1200" dirty="0"/>
          </a:p>
          <a:p>
            <a:pPr marL="0" lvl="0" indent="0" algn="l" rtl="0">
              <a:lnSpc>
                <a:spcPct val="100000"/>
              </a:lnSpc>
              <a:spcBef>
                <a:spcPts val="800"/>
              </a:spcBef>
              <a:spcAft>
                <a:spcPts val="0"/>
              </a:spcAft>
              <a:buClr>
                <a:schemeClr val="dk1"/>
              </a:buClr>
              <a:buSzPts val="2100"/>
              <a:buNone/>
            </a:pPr>
            <a:endParaRPr sz="1200" dirty="0"/>
          </a:p>
          <a:p>
            <a:pPr marL="0" lvl="0" indent="0" algn="l" rtl="0">
              <a:lnSpc>
                <a:spcPct val="100000"/>
              </a:lnSpc>
              <a:spcBef>
                <a:spcPts val="800"/>
              </a:spcBef>
              <a:spcAft>
                <a:spcPts val="0"/>
              </a:spcAft>
              <a:buClr>
                <a:schemeClr val="dk1"/>
              </a:buClr>
              <a:buSzPts val="2100"/>
              <a:buNone/>
            </a:pPr>
            <a:endParaRPr sz="1200" dirty="0"/>
          </a:p>
          <a:p>
            <a:pPr marL="177800" lvl="0" indent="-76200" algn="l" rtl="0">
              <a:lnSpc>
                <a:spcPct val="100000"/>
              </a:lnSpc>
              <a:spcBef>
                <a:spcPts val="800"/>
              </a:spcBef>
              <a:spcAft>
                <a:spcPts val="0"/>
              </a:spcAft>
              <a:buClr>
                <a:schemeClr val="dk1"/>
              </a:buClr>
              <a:buSzPts val="2100"/>
              <a:buNone/>
            </a:pPr>
            <a:endParaRPr sz="1200" dirty="0"/>
          </a:p>
        </p:txBody>
      </p:sp>
      <p:sp>
        <p:nvSpPr>
          <p:cNvPr id="336" name="Google Shape;336;p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500" smtClean="0"/>
              <a:t>18</a:t>
            </a:fld>
            <a:endParaRPr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7B60D8-99D4-9446-81E7-B832DD22F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1026" name="Picture 2">
            <a:extLst>
              <a:ext uri="{FF2B5EF4-FFF2-40B4-BE49-F238E27FC236}">
                <a16:creationId xmlns:a16="http://schemas.microsoft.com/office/drawing/2014/main" id="{8CA00CDE-1B2F-9042-B9DB-426A3DA79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57" y="1410860"/>
            <a:ext cx="2535969" cy="23651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ACC567F8-85D2-E641-9D7F-5F32B03519E6}"/>
              </a:ext>
            </a:extLst>
          </p:cNvPr>
          <p:cNvSpPr>
            <a:spLocks noGrp="1"/>
          </p:cNvSpPr>
          <p:nvPr>
            <p:ph type="title"/>
          </p:nvPr>
        </p:nvSpPr>
        <p:spPr>
          <a:xfrm>
            <a:off x="628650" y="273844"/>
            <a:ext cx="7886700" cy="994172"/>
          </a:xfrm>
        </p:spPr>
        <p:txBody>
          <a:bodyPr/>
          <a:lstStyle/>
          <a:p>
            <a:r>
              <a:rPr lang="en-US" dirty="0"/>
              <a:t>Confusion Matrices</a:t>
            </a:r>
          </a:p>
        </p:txBody>
      </p:sp>
      <p:pic>
        <p:nvPicPr>
          <p:cNvPr id="1030" name="Picture 6">
            <a:extLst>
              <a:ext uri="{FF2B5EF4-FFF2-40B4-BE49-F238E27FC236}">
                <a16:creationId xmlns:a16="http://schemas.microsoft.com/office/drawing/2014/main" id="{6300AD59-F917-5742-A3D4-21326D2E1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095" y="1410861"/>
            <a:ext cx="2687075" cy="236515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CAEE48A-C921-E74C-BD5A-C79FD951A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38" y="1444610"/>
            <a:ext cx="2687075" cy="2365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749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628650" y="115019"/>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Overview</a:t>
            </a:r>
            <a:endParaRPr/>
          </a:p>
        </p:txBody>
      </p:sp>
      <p:sp>
        <p:nvSpPr>
          <p:cNvPr id="151" name="Google Shape;151;p27"/>
          <p:cNvSpPr txBox="1">
            <a:spLocks noGrp="1"/>
          </p:cNvSpPr>
          <p:nvPr>
            <p:ph type="body" idx="1"/>
          </p:nvPr>
        </p:nvSpPr>
        <p:spPr>
          <a:xfrm>
            <a:off x="874950" y="1459415"/>
            <a:ext cx="7393979" cy="2601308"/>
          </a:xfrm>
          <a:prstGeom prst="rect">
            <a:avLst/>
          </a:prstGeom>
          <a:noFill/>
          <a:ln>
            <a:noFill/>
          </a:ln>
        </p:spPr>
        <p:txBody>
          <a:bodyPr spcFirstLastPara="1" wrap="square" lIns="68575" tIns="34275" rIns="68575" bIns="34275" anchor="t" anchorCtr="0">
            <a:normAutofit/>
          </a:bodyPr>
          <a:lstStyle/>
          <a:p>
            <a:pPr marL="177800" lvl="0" indent="-184150" algn="l" rtl="0">
              <a:lnSpc>
                <a:spcPct val="90000"/>
              </a:lnSpc>
              <a:spcBef>
                <a:spcPts val="0"/>
              </a:spcBef>
              <a:spcAft>
                <a:spcPts val="0"/>
              </a:spcAft>
              <a:buClr>
                <a:schemeClr val="dk1"/>
              </a:buClr>
              <a:buSzPts val="2300"/>
              <a:buFont typeface="Calibri"/>
              <a:buChar char="•"/>
            </a:pPr>
            <a:r>
              <a:rPr lang="en" sz="2300" i="0" u="none" strike="noStrike" dirty="0">
                <a:solidFill>
                  <a:schemeClr val="dk1"/>
                </a:solidFill>
              </a:rPr>
              <a:t>Project Description</a:t>
            </a:r>
            <a:endParaRPr sz="2300" dirty="0"/>
          </a:p>
          <a:p>
            <a:pPr marL="177800" lvl="0" indent="-184150" algn="l" rtl="0">
              <a:lnSpc>
                <a:spcPct val="90000"/>
              </a:lnSpc>
              <a:spcBef>
                <a:spcPts val="0"/>
              </a:spcBef>
              <a:spcAft>
                <a:spcPts val="0"/>
              </a:spcAft>
              <a:buClr>
                <a:schemeClr val="dk1"/>
              </a:buClr>
              <a:buSzPts val="2300"/>
              <a:buFont typeface="Calibri"/>
              <a:buChar char="•"/>
            </a:pPr>
            <a:r>
              <a:rPr lang="en" sz="2300" i="0" u="none" strike="noStrike" dirty="0">
                <a:solidFill>
                  <a:schemeClr val="dk1"/>
                </a:solidFill>
              </a:rPr>
              <a:t>Approach</a:t>
            </a:r>
            <a:endParaRPr sz="2300" dirty="0"/>
          </a:p>
          <a:p>
            <a:pPr marL="177800" lvl="0" indent="-184150" algn="l" rtl="0">
              <a:lnSpc>
                <a:spcPct val="90000"/>
              </a:lnSpc>
              <a:spcBef>
                <a:spcPts val="0"/>
              </a:spcBef>
              <a:spcAft>
                <a:spcPts val="0"/>
              </a:spcAft>
              <a:buClr>
                <a:schemeClr val="dk1"/>
              </a:buClr>
              <a:buSzPts val="2300"/>
              <a:buFont typeface="Calibri"/>
              <a:buChar char="•"/>
            </a:pPr>
            <a:r>
              <a:rPr lang="en" sz="2300" i="0" u="none" strike="noStrike" dirty="0">
                <a:solidFill>
                  <a:schemeClr val="dk1"/>
                </a:solidFill>
              </a:rPr>
              <a:t>Results</a:t>
            </a:r>
            <a:endParaRPr sz="2300" dirty="0"/>
          </a:p>
          <a:p>
            <a:pPr marL="177800" lvl="0" indent="-184150" algn="l" rtl="0">
              <a:lnSpc>
                <a:spcPct val="90000"/>
              </a:lnSpc>
              <a:spcBef>
                <a:spcPts val="0"/>
              </a:spcBef>
              <a:spcAft>
                <a:spcPts val="0"/>
              </a:spcAft>
              <a:buClr>
                <a:schemeClr val="dk1"/>
              </a:buClr>
              <a:buSzPts val="2300"/>
              <a:buFont typeface="Calibri"/>
              <a:buChar char="•"/>
            </a:pPr>
            <a:r>
              <a:rPr lang="en" sz="2300" i="0" u="none" strike="noStrike" dirty="0">
                <a:solidFill>
                  <a:schemeClr val="dk1"/>
                </a:solidFill>
              </a:rPr>
              <a:t>Conclusions</a:t>
            </a:r>
            <a:endParaRPr sz="2300" dirty="0"/>
          </a:p>
        </p:txBody>
      </p:sp>
      <p:sp>
        <p:nvSpPr>
          <p:cNvPr id="152" name="Google Shape;152;p27"/>
          <p:cNvSpPr txBox="1">
            <a:spLocks noGrp="1"/>
          </p:cNvSpPr>
          <p:nvPr>
            <p:ph type="sldNum" idx="12"/>
          </p:nvPr>
        </p:nvSpPr>
        <p:spPr>
          <a:xfrm>
            <a:off x="6894125" y="4689388"/>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500" smtClean="0"/>
              <a:t>2</a:t>
            </a:fld>
            <a:endParaRPr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sldNum" idx="12"/>
          </p:nvPr>
        </p:nvSpPr>
        <p:spPr>
          <a:xfrm>
            <a:off x="7004000" y="471671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500" smtClean="0"/>
              <a:t>20</a:t>
            </a:fld>
            <a:endParaRPr sz="1500" dirty="0"/>
          </a:p>
        </p:txBody>
      </p:sp>
      <p:pic>
        <p:nvPicPr>
          <p:cNvPr id="238" name="Google Shape;238;p36"/>
          <p:cNvPicPr preferRelativeResize="0"/>
          <p:nvPr/>
        </p:nvPicPr>
        <p:blipFill>
          <a:blip r:embed="rId3">
            <a:alphaModFix/>
          </a:blip>
          <a:stretch>
            <a:fillRect/>
          </a:stretch>
        </p:blipFill>
        <p:spPr>
          <a:xfrm>
            <a:off x="3351947" y="1634350"/>
            <a:ext cx="2771455" cy="2463513"/>
          </a:xfrm>
          <a:prstGeom prst="rect">
            <a:avLst/>
          </a:prstGeom>
          <a:noFill/>
          <a:ln>
            <a:noFill/>
          </a:ln>
        </p:spPr>
      </p:pic>
      <p:sp>
        <p:nvSpPr>
          <p:cNvPr id="239" name="Google Shape;239;p36"/>
          <p:cNvSpPr txBox="1"/>
          <p:nvPr/>
        </p:nvSpPr>
        <p:spPr>
          <a:xfrm>
            <a:off x="5199425" y="4292675"/>
            <a:ext cx="948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Calibri"/>
                <a:ea typeface="Calibri"/>
                <a:cs typeface="Calibri"/>
                <a:sym typeface="Calibri"/>
              </a:rPr>
              <a:t>[7]</a:t>
            </a:r>
            <a:endParaRPr sz="700">
              <a:solidFill>
                <a:schemeClr val="dk1"/>
              </a:solidFill>
              <a:latin typeface="Calibri"/>
              <a:ea typeface="Calibri"/>
              <a:cs typeface="Calibri"/>
              <a:sym typeface="Calibri"/>
            </a:endParaRPr>
          </a:p>
        </p:txBody>
      </p:sp>
      <p:pic>
        <p:nvPicPr>
          <p:cNvPr id="240" name="Google Shape;240;p36"/>
          <p:cNvPicPr preferRelativeResize="0"/>
          <p:nvPr/>
        </p:nvPicPr>
        <p:blipFill>
          <a:blip r:embed="rId4">
            <a:alphaModFix/>
          </a:blip>
          <a:stretch>
            <a:fillRect/>
          </a:stretch>
        </p:blipFill>
        <p:spPr>
          <a:xfrm>
            <a:off x="157300" y="1905650"/>
            <a:ext cx="3005425" cy="1271850"/>
          </a:xfrm>
          <a:prstGeom prst="rect">
            <a:avLst/>
          </a:prstGeom>
          <a:noFill/>
          <a:ln>
            <a:noFill/>
          </a:ln>
        </p:spPr>
      </p:pic>
      <p:sp>
        <p:nvSpPr>
          <p:cNvPr id="242" name="Google Shape;242;p36"/>
          <p:cNvSpPr txBox="1"/>
          <p:nvPr/>
        </p:nvSpPr>
        <p:spPr>
          <a:xfrm>
            <a:off x="242825" y="1446700"/>
            <a:ext cx="265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Calibri"/>
                <a:ea typeface="Calibri"/>
                <a:cs typeface="Calibri"/>
                <a:sym typeface="Calibri"/>
              </a:rPr>
              <a:t>Support Vector Machine</a:t>
            </a:r>
            <a:endParaRPr b="1">
              <a:solidFill>
                <a:schemeClr val="dk1"/>
              </a:solidFill>
              <a:latin typeface="Calibri"/>
              <a:ea typeface="Calibri"/>
              <a:cs typeface="Calibri"/>
              <a:sym typeface="Calibri"/>
            </a:endParaRPr>
          </a:p>
        </p:txBody>
      </p:sp>
      <p:sp>
        <p:nvSpPr>
          <p:cNvPr id="243" name="Google Shape;243;p36"/>
          <p:cNvSpPr txBox="1"/>
          <p:nvPr/>
        </p:nvSpPr>
        <p:spPr>
          <a:xfrm>
            <a:off x="3410775" y="1203075"/>
            <a:ext cx="265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Calibri"/>
                <a:ea typeface="Calibri"/>
                <a:cs typeface="Calibri"/>
                <a:sym typeface="Calibri"/>
              </a:rPr>
              <a:t>Random Forest</a:t>
            </a:r>
            <a:endParaRPr b="1">
              <a:solidFill>
                <a:schemeClr val="dk1"/>
              </a:solidFill>
              <a:latin typeface="Calibri"/>
              <a:ea typeface="Calibri"/>
              <a:cs typeface="Calibri"/>
              <a:sym typeface="Calibri"/>
            </a:endParaRPr>
          </a:p>
        </p:txBody>
      </p:sp>
      <p:sp>
        <p:nvSpPr>
          <p:cNvPr id="245" name="Google Shape;245;p36"/>
          <p:cNvSpPr txBox="1"/>
          <p:nvPr/>
        </p:nvSpPr>
        <p:spPr>
          <a:xfrm>
            <a:off x="8154575" y="3581875"/>
            <a:ext cx="9489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Calibri"/>
                <a:ea typeface="Calibri"/>
                <a:cs typeface="Calibri"/>
                <a:sym typeface="Calibri"/>
              </a:rPr>
              <a:t>[8]</a:t>
            </a:r>
            <a:endParaRPr sz="700">
              <a:solidFill>
                <a:schemeClr val="dk1"/>
              </a:solidFill>
              <a:latin typeface="Calibri"/>
              <a:ea typeface="Calibri"/>
              <a:cs typeface="Calibri"/>
              <a:sym typeface="Calibri"/>
            </a:endParaRPr>
          </a:p>
        </p:txBody>
      </p:sp>
      <p:sp>
        <p:nvSpPr>
          <p:cNvPr id="246" name="Google Shape;246;p36"/>
          <p:cNvSpPr txBox="1">
            <a:spLocks noGrp="1"/>
          </p:cNvSpPr>
          <p:nvPr>
            <p:ph type="title"/>
          </p:nvPr>
        </p:nvSpPr>
        <p:spPr>
          <a:xfrm>
            <a:off x="267875" y="234948"/>
            <a:ext cx="7886700" cy="60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Approach - Model Visual Representations</a:t>
            </a:r>
            <a:endParaRPr/>
          </a:p>
        </p:txBody>
      </p:sp>
      <p:pic>
        <p:nvPicPr>
          <p:cNvPr id="1028" name="Picture 4" descr="Logistic Regression: Equation, Assumptions, Types, and Best Practices">
            <a:extLst>
              <a:ext uri="{FF2B5EF4-FFF2-40B4-BE49-F238E27FC236}">
                <a16:creationId xmlns:a16="http://schemas.microsoft.com/office/drawing/2014/main" id="{2CFE31F8-3141-D34B-BD2D-98BA62107E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5570" y="1733413"/>
            <a:ext cx="2304368" cy="1677033"/>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243;p36">
            <a:extLst>
              <a:ext uri="{FF2B5EF4-FFF2-40B4-BE49-F238E27FC236}">
                <a16:creationId xmlns:a16="http://schemas.microsoft.com/office/drawing/2014/main" id="{B851C3CB-ED91-DD48-A404-5EC5A2FD0603}"/>
              </a:ext>
            </a:extLst>
          </p:cNvPr>
          <p:cNvSpPr txBox="1"/>
          <p:nvPr/>
        </p:nvSpPr>
        <p:spPr>
          <a:xfrm>
            <a:off x="6407600" y="1301121"/>
            <a:ext cx="265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solidFill>
                  <a:schemeClr val="dk1"/>
                </a:solidFill>
                <a:latin typeface="Calibri"/>
                <a:ea typeface="Calibri"/>
                <a:cs typeface="Calibri"/>
                <a:sym typeface="Calibri"/>
              </a:rPr>
              <a:t>Logistic Regression</a:t>
            </a:r>
            <a:endParaRPr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8088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841600" y="-52156"/>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Results - SVM, RF, MLP Performance </a:t>
            </a:r>
            <a:endParaRPr/>
          </a:p>
        </p:txBody>
      </p:sp>
      <p:sp>
        <p:nvSpPr>
          <p:cNvPr id="252" name="Google Shape;252;p37"/>
          <p:cNvSpPr txBox="1">
            <a:spLocks noGrp="1"/>
          </p:cNvSpPr>
          <p:nvPr>
            <p:ph type="sldNum" idx="12"/>
          </p:nvPr>
        </p:nvSpPr>
        <p:spPr>
          <a:xfrm>
            <a:off x="7006875" y="47311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500" smtClean="0"/>
              <a:t>21</a:t>
            </a:fld>
            <a:endParaRPr sz="1500" dirty="0"/>
          </a:p>
        </p:txBody>
      </p:sp>
      <p:pic>
        <p:nvPicPr>
          <p:cNvPr id="253" name="Google Shape;253;p37" descr="Chart, bar chart&#10;&#10;Description automatically generated"/>
          <p:cNvPicPr preferRelativeResize="0"/>
          <p:nvPr/>
        </p:nvPicPr>
        <p:blipFill rotWithShape="1">
          <a:blip r:embed="rId3">
            <a:alphaModFix/>
          </a:blip>
          <a:srcRect l="2461" r="2480" b="39"/>
          <a:stretch/>
        </p:blipFill>
        <p:spPr>
          <a:xfrm>
            <a:off x="1814925" y="1162425"/>
            <a:ext cx="5333876" cy="2818651"/>
          </a:xfrm>
          <a:prstGeom prst="rect">
            <a:avLst/>
          </a:prstGeom>
          <a:noFill/>
          <a:ln w="9525" cap="flat" cmpd="sng">
            <a:solidFill>
              <a:schemeClr val="accent6"/>
            </a:solidFill>
            <a:prstDash val="solid"/>
            <a:round/>
            <a:headEnd type="none" w="sm" len="sm"/>
            <a:tailEnd type="none" w="sm" len="sm"/>
          </a:ln>
        </p:spPr>
      </p:pic>
      <p:sp>
        <p:nvSpPr>
          <p:cNvPr id="254" name="Google Shape;254;p37"/>
          <p:cNvSpPr txBox="1"/>
          <p:nvPr/>
        </p:nvSpPr>
        <p:spPr>
          <a:xfrm>
            <a:off x="7389750" y="833700"/>
            <a:ext cx="17061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1"/>
                </a:solidFill>
                <a:latin typeface="Calibri"/>
                <a:ea typeface="Calibri"/>
                <a:cs typeface="Calibri"/>
                <a:sym typeface="Calibri"/>
              </a:rPr>
              <a:t>Explained Variance</a:t>
            </a:r>
            <a:r>
              <a:rPr lang="en" sz="1300" dirty="0">
                <a:solidFill>
                  <a:schemeClr val="dk1"/>
                </a:solidFill>
                <a:latin typeface="Calibri"/>
                <a:ea typeface="Calibri"/>
                <a:cs typeface="Calibri"/>
                <a:sym typeface="Calibri"/>
              </a:rPr>
              <a:t>: Quantifies how well model explains variation in data.</a:t>
            </a:r>
            <a:endParaRPr sz="1300" dirty="0">
              <a:solidFill>
                <a:schemeClr val="dk1"/>
              </a:solidFill>
              <a:latin typeface="Calibri"/>
              <a:ea typeface="Calibri"/>
              <a:cs typeface="Calibri"/>
              <a:sym typeface="Calibri"/>
            </a:endParaRPr>
          </a:p>
          <a:p>
            <a:pPr marL="0" lvl="0" indent="0" algn="l" rtl="0">
              <a:spcBef>
                <a:spcPts val="0"/>
              </a:spcBef>
              <a:spcAft>
                <a:spcPts val="0"/>
              </a:spcAft>
              <a:buNone/>
            </a:pPr>
            <a:endParaRPr sz="1300" dirty="0">
              <a:solidFill>
                <a:schemeClr val="dk1"/>
              </a:solidFill>
              <a:latin typeface="Calibri"/>
              <a:ea typeface="Calibri"/>
              <a:cs typeface="Calibri"/>
              <a:sym typeface="Calibri"/>
            </a:endParaRPr>
          </a:p>
          <a:p>
            <a:pPr marL="0" lvl="0" indent="0" algn="l" rtl="0">
              <a:spcBef>
                <a:spcPts val="0"/>
              </a:spcBef>
              <a:spcAft>
                <a:spcPts val="0"/>
              </a:spcAft>
              <a:buNone/>
            </a:pPr>
            <a:r>
              <a:rPr lang="en" sz="1300" b="1" dirty="0">
                <a:solidFill>
                  <a:schemeClr val="dk1"/>
                </a:solidFill>
                <a:latin typeface="Calibri"/>
                <a:ea typeface="Calibri"/>
                <a:cs typeface="Calibri"/>
                <a:sym typeface="Calibri"/>
              </a:rPr>
              <a:t>ROC-AUC: </a:t>
            </a:r>
            <a:r>
              <a:rPr lang="en" sz="1300" dirty="0">
                <a:solidFill>
                  <a:schemeClr val="dk1"/>
                </a:solidFill>
                <a:latin typeface="Calibri"/>
                <a:ea typeface="Calibri"/>
                <a:cs typeface="Calibri"/>
                <a:sym typeface="Calibri"/>
              </a:rPr>
              <a:t>Quantifies how well the classifier distinguishes between positive and negative classes</a:t>
            </a:r>
            <a:endParaRPr sz="1300" dirty="0">
              <a:solidFill>
                <a:schemeClr val="dk1"/>
              </a:solidFill>
              <a:latin typeface="Calibri"/>
              <a:ea typeface="Calibri"/>
              <a:cs typeface="Calibri"/>
              <a:sym typeface="Calibri"/>
            </a:endParaRPr>
          </a:p>
          <a:p>
            <a:pPr marL="0" lvl="0" indent="0" algn="l" rtl="0">
              <a:spcBef>
                <a:spcPts val="0"/>
              </a:spcBef>
              <a:spcAft>
                <a:spcPts val="0"/>
              </a:spcAft>
              <a:buNone/>
            </a:pPr>
            <a:endParaRPr sz="1300" dirty="0">
              <a:solidFill>
                <a:schemeClr val="dk1"/>
              </a:solidFill>
              <a:latin typeface="Calibri"/>
              <a:ea typeface="Calibri"/>
              <a:cs typeface="Calibri"/>
              <a:sym typeface="Calibri"/>
            </a:endParaRPr>
          </a:p>
          <a:p>
            <a:pPr marL="0" lvl="0" indent="0" algn="l" rtl="0">
              <a:spcBef>
                <a:spcPts val="0"/>
              </a:spcBef>
              <a:spcAft>
                <a:spcPts val="0"/>
              </a:spcAft>
              <a:buNone/>
            </a:pPr>
            <a:r>
              <a:rPr lang="en" sz="1300" b="1" dirty="0">
                <a:solidFill>
                  <a:schemeClr val="dk1"/>
                </a:solidFill>
                <a:latin typeface="Calibri"/>
                <a:ea typeface="Calibri"/>
                <a:cs typeface="Calibri"/>
                <a:sym typeface="Calibri"/>
              </a:rPr>
              <a:t>Recall: </a:t>
            </a:r>
            <a:r>
              <a:rPr lang="en" sz="1300" dirty="0">
                <a:solidFill>
                  <a:schemeClr val="dk1"/>
                </a:solidFill>
                <a:latin typeface="Calibri"/>
                <a:ea typeface="Calibri"/>
                <a:cs typeface="Calibri"/>
                <a:sym typeface="Calibri"/>
              </a:rPr>
              <a:t>Fraction of predicted true positive samples out of total existing positive samples.</a:t>
            </a:r>
            <a:endParaRPr sz="1300" dirty="0">
              <a:solidFill>
                <a:schemeClr val="dk1"/>
              </a:solidFill>
              <a:latin typeface="Calibri"/>
              <a:ea typeface="Calibri"/>
              <a:cs typeface="Calibri"/>
              <a:sym typeface="Calibri"/>
            </a:endParaRPr>
          </a:p>
        </p:txBody>
      </p:sp>
      <p:sp>
        <p:nvSpPr>
          <p:cNvPr id="255" name="Google Shape;255;p37"/>
          <p:cNvSpPr txBox="1"/>
          <p:nvPr/>
        </p:nvSpPr>
        <p:spPr>
          <a:xfrm>
            <a:off x="66425" y="744475"/>
            <a:ext cx="1850400" cy="398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1"/>
                </a:solidFill>
                <a:latin typeface="Calibri"/>
                <a:ea typeface="Calibri"/>
                <a:cs typeface="Calibri"/>
                <a:sym typeface="Calibri"/>
              </a:rPr>
              <a:t>Accuracy</a:t>
            </a:r>
            <a:r>
              <a:rPr lang="en" sz="1300" dirty="0">
                <a:solidFill>
                  <a:schemeClr val="dk1"/>
                </a:solidFill>
                <a:latin typeface="Calibri"/>
                <a:ea typeface="Calibri"/>
                <a:cs typeface="Calibri"/>
                <a:sym typeface="Calibri"/>
              </a:rPr>
              <a:t>: Fraction of correct predictions</a:t>
            </a:r>
            <a:endParaRPr sz="1300" dirty="0">
              <a:solidFill>
                <a:schemeClr val="dk1"/>
              </a:solidFill>
              <a:latin typeface="Calibri"/>
              <a:ea typeface="Calibri"/>
              <a:cs typeface="Calibri"/>
              <a:sym typeface="Calibri"/>
            </a:endParaRPr>
          </a:p>
          <a:p>
            <a:pPr marL="0" lvl="0" indent="0" algn="l" rtl="0">
              <a:spcBef>
                <a:spcPts val="0"/>
              </a:spcBef>
              <a:spcAft>
                <a:spcPts val="0"/>
              </a:spcAft>
              <a:buNone/>
            </a:pPr>
            <a:endParaRPr sz="1300" dirty="0">
              <a:solidFill>
                <a:schemeClr val="dk1"/>
              </a:solidFill>
              <a:latin typeface="Calibri"/>
              <a:ea typeface="Calibri"/>
              <a:cs typeface="Calibri"/>
              <a:sym typeface="Calibri"/>
            </a:endParaRPr>
          </a:p>
          <a:p>
            <a:pPr marL="0" lvl="0" indent="0" algn="l" rtl="0">
              <a:spcBef>
                <a:spcPts val="0"/>
              </a:spcBef>
              <a:spcAft>
                <a:spcPts val="0"/>
              </a:spcAft>
              <a:buNone/>
            </a:pPr>
            <a:r>
              <a:rPr lang="en" sz="1300" b="1" dirty="0">
                <a:solidFill>
                  <a:schemeClr val="dk1"/>
                </a:solidFill>
                <a:latin typeface="Calibri"/>
                <a:ea typeface="Calibri"/>
                <a:cs typeface="Calibri"/>
                <a:sym typeface="Calibri"/>
              </a:rPr>
              <a:t>Balanced Accuracy: </a:t>
            </a:r>
            <a:r>
              <a:rPr lang="en" sz="1300" dirty="0">
                <a:solidFill>
                  <a:schemeClr val="dk1"/>
                </a:solidFill>
                <a:latin typeface="Calibri"/>
                <a:ea typeface="Calibri"/>
                <a:cs typeface="Calibri"/>
                <a:sym typeface="Calibri"/>
              </a:rPr>
              <a:t>Fraction of accurate predictions when accounting for data imbalances</a:t>
            </a:r>
            <a:endParaRPr sz="1300" dirty="0">
              <a:solidFill>
                <a:schemeClr val="dk1"/>
              </a:solidFill>
              <a:latin typeface="Calibri"/>
              <a:ea typeface="Calibri"/>
              <a:cs typeface="Calibri"/>
              <a:sym typeface="Calibri"/>
            </a:endParaRPr>
          </a:p>
          <a:p>
            <a:pPr marL="0" lvl="0" indent="0" algn="l" rtl="0">
              <a:spcBef>
                <a:spcPts val="0"/>
              </a:spcBef>
              <a:spcAft>
                <a:spcPts val="0"/>
              </a:spcAft>
              <a:buNone/>
            </a:pPr>
            <a:endParaRPr sz="1300" dirty="0">
              <a:solidFill>
                <a:schemeClr val="dk1"/>
              </a:solidFill>
              <a:latin typeface="Calibri"/>
              <a:ea typeface="Calibri"/>
              <a:cs typeface="Calibri"/>
              <a:sym typeface="Calibri"/>
            </a:endParaRPr>
          </a:p>
          <a:p>
            <a:pPr marL="0" lvl="0" indent="0" algn="l" rtl="0">
              <a:spcBef>
                <a:spcPts val="0"/>
              </a:spcBef>
              <a:spcAft>
                <a:spcPts val="0"/>
              </a:spcAft>
              <a:buNone/>
            </a:pPr>
            <a:r>
              <a:rPr lang="en" sz="1300" b="1" dirty="0">
                <a:solidFill>
                  <a:schemeClr val="dk1"/>
                </a:solidFill>
                <a:latin typeface="Calibri"/>
                <a:ea typeface="Calibri"/>
                <a:cs typeface="Calibri"/>
                <a:sym typeface="Calibri"/>
              </a:rPr>
              <a:t>Precision: </a:t>
            </a:r>
            <a:r>
              <a:rPr lang="en" sz="1300" dirty="0">
                <a:solidFill>
                  <a:schemeClr val="dk1"/>
                </a:solidFill>
                <a:latin typeface="Calibri"/>
                <a:ea typeface="Calibri"/>
                <a:cs typeface="Calibri"/>
                <a:sym typeface="Calibri"/>
              </a:rPr>
              <a:t>Fraction of correct positive (1) predictions of all positive predictions</a:t>
            </a:r>
            <a:endParaRPr sz="1300" dirty="0">
              <a:solidFill>
                <a:schemeClr val="dk1"/>
              </a:solidFill>
              <a:latin typeface="Calibri"/>
              <a:ea typeface="Calibri"/>
              <a:cs typeface="Calibri"/>
              <a:sym typeface="Calibri"/>
            </a:endParaRPr>
          </a:p>
          <a:p>
            <a:pPr marL="0" lvl="0" indent="0" algn="l" rtl="0">
              <a:spcBef>
                <a:spcPts val="0"/>
              </a:spcBef>
              <a:spcAft>
                <a:spcPts val="0"/>
              </a:spcAft>
              <a:buNone/>
            </a:pPr>
            <a:endParaRPr sz="1300" dirty="0">
              <a:solidFill>
                <a:schemeClr val="dk1"/>
              </a:solidFill>
              <a:latin typeface="Calibri"/>
              <a:ea typeface="Calibri"/>
              <a:cs typeface="Calibri"/>
              <a:sym typeface="Calibri"/>
            </a:endParaRPr>
          </a:p>
          <a:p>
            <a:pPr marL="0" lvl="0" indent="0" algn="l" rtl="0">
              <a:spcBef>
                <a:spcPts val="0"/>
              </a:spcBef>
              <a:spcAft>
                <a:spcPts val="0"/>
              </a:spcAft>
              <a:buNone/>
            </a:pPr>
            <a:r>
              <a:rPr lang="en" sz="1300" b="1" dirty="0">
                <a:solidFill>
                  <a:schemeClr val="dk1"/>
                </a:solidFill>
                <a:latin typeface="Calibri"/>
                <a:ea typeface="Calibri"/>
                <a:cs typeface="Calibri"/>
                <a:sym typeface="Calibri"/>
              </a:rPr>
              <a:t>Matthews Correlation Coefficient (MCC)</a:t>
            </a:r>
            <a:r>
              <a:rPr lang="en" sz="1300" dirty="0">
                <a:solidFill>
                  <a:schemeClr val="dk1"/>
                </a:solidFill>
                <a:latin typeface="Calibri"/>
                <a:ea typeface="Calibri"/>
                <a:cs typeface="Calibri"/>
                <a:sym typeface="Calibri"/>
              </a:rPr>
              <a:t>:  Fraction displaying how well each class is represented.</a:t>
            </a:r>
            <a:endParaRPr sz="1300" dirty="0">
              <a:solidFill>
                <a:schemeClr val="dk1"/>
              </a:solidFill>
              <a:latin typeface="Calibri"/>
              <a:ea typeface="Calibri"/>
              <a:cs typeface="Calibri"/>
              <a:sym typeface="Calibri"/>
            </a:endParaRPr>
          </a:p>
        </p:txBody>
      </p:sp>
      <p:cxnSp>
        <p:nvCxnSpPr>
          <p:cNvPr id="256" name="Google Shape;256;p37"/>
          <p:cNvCxnSpPr/>
          <p:nvPr/>
        </p:nvCxnSpPr>
        <p:spPr>
          <a:xfrm>
            <a:off x="2292401" y="1474576"/>
            <a:ext cx="4615800" cy="2400"/>
          </a:xfrm>
          <a:prstGeom prst="straightConnector1">
            <a:avLst/>
          </a:prstGeom>
          <a:noFill/>
          <a:ln w="19050" cap="flat" cmpd="sng">
            <a:solidFill>
              <a:srgbClr val="222222"/>
            </a:solidFill>
            <a:prstDash val="dashDot"/>
            <a:round/>
            <a:headEnd type="none" w="med" len="med"/>
            <a:tailEnd type="none" w="med" len="med"/>
          </a:ln>
        </p:spPr>
      </p:cxnSp>
      <p:sp>
        <p:nvSpPr>
          <p:cNvPr id="257" name="Google Shape;257;p37"/>
          <p:cNvSpPr/>
          <p:nvPr/>
        </p:nvSpPr>
        <p:spPr>
          <a:xfrm>
            <a:off x="2516300" y="942050"/>
            <a:ext cx="180600" cy="491100"/>
          </a:xfrm>
          <a:prstGeom prst="downArrow">
            <a:avLst>
              <a:gd name="adj1" fmla="val 50000"/>
              <a:gd name="adj2" fmla="val 50000"/>
            </a:avLst>
          </a:prstGeom>
          <a:solidFill>
            <a:srgbClr val="2222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a:off x="3188725" y="942050"/>
            <a:ext cx="180600" cy="491100"/>
          </a:xfrm>
          <a:prstGeom prst="downArrow">
            <a:avLst>
              <a:gd name="adj1" fmla="val 50000"/>
              <a:gd name="adj2" fmla="val 50000"/>
            </a:avLst>
          </a:prstGeom>
          <a:solidFill>
            <a:srgbClr val="2222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p:nvPr/>
        </p:nvSpPr>
        <p:spPr>
          <a:xfrm>
            <a:off x="3861150" y="942050"/>
            <a:ext cx="180600" cy="491100"/>
          </a:xfrm>
          <a:prstGeom prst="downArrow">
            <a:avLst>
              <a:gd name="adj1" fmla="val 50000"/>
              <a:gd name="adj2" fmla="val 50000"/>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7"/>
          <p:cNvSpPr/>
          <p:nvPr/>
        </p:nvSpPr>
        <p:spPr>
          <a:xfrm>
            <a:off x="4533575" y="942050"/>
            <a:ext cx="180600" cy="491100"/>
          </a:xfrm>
          <a:prstGeom prst="downArrow">
            <a:avLst>
              <a:gd name="adj1" fmla="val 50000"/>
              <a:gd name="adj2" fmla="val 50000"/>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5206000" y="942050"/>
            <a:ext cx="180600" cy="491100"/>
          </a:xfrm>
          <a:prstGeom prst="downArrow">
            <a:avLst>
              <a:gd name="adj1" fmla="val 50000"/>
              <a:gd name="adj2" fmla="val 50000"/>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p:nvPr/>
        </p:nvSpPr>
        <p:spPr>
          <a:xfrm>
            <a:off x="5862213" y="942050"/>
            <a:ext cx="180600" cy="491100"/>
          </a:xfrm>
          <a:prstGeom prst="downArrow">
            <a:avLst>
              <a:gd name="adj1" fmla="val 50000"/>
              <a:gd name="adj2" fmla="val 50000"/>
            </a:avLst>
          </a:prstGeom>
          <a:solidFill>
            <a:srgbClr val="2222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7"/>
          <p:cNvSpPr/>
          <p:nvPr/>
        </p:nvSpPr>
        <p:spPr>
          <a:xfrm>
            <a:off x="6518425" y="942050"/>
            <a:ext cx="180600" cy="491100"/>
          </a:xfrm>
          <a:prstGeom prst="downArrow">
            <a:avLst>
              <a:gd name="adj1" fmla="val 50000"/>
              <a:gd name="adj2" fmla="val 50000"/>
            </a:avLst>
          </a:prstGeom>
          <a:solidFill>
            <a:srgbClr val="2222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1000"/>
                                        <p:tgtEl>
                                          <p:spTgt spid="2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1000"/>
                                        <p:tgtEl>
                                          <p:spTgt spid="257"/>
                                        </p:tgtEl>
                                      </p:cBhvr>
                                    </p:animEffect>
                                  </p:childTnLst>
                                </p:cTn>
                              </p:par>
                              <p:par>
                                <p:cTn id="13" presetID="10" presetClass="entr" presetSubtype="0" fill="hold" nodeType="withEffect">
                                  <p:stCondLst>
                                    <p:cond delay="0"/>
                                  </p:stCondLst>
                                  <p:childTnLst>
                                    <p:set>
                                      <p:cBhvr>
                                        <p:cTn id="14" dur="1" fill="hold">
                                          <p:stCondLst>
                                            <p:cond delay="0"/>
                                          </p:stCondLst>
                                        </p:cTn>
                                        <p:tgtEl>
                                          <p:spTgt spid="258"/>
                                        </p:tgtEl>
                                        <p:attrNameLst>
                                          <p:attrName>style.visibility</p:attrName>
                                        </p:attrNameLst>
                                      </p:cBhvr>
                                      <p:to>
                                        <p:strVal val="visible"/>
                                      </p:to>
                                    </p:set>
                                    <p:animEffect transition="in" filter="fade">
                                      <p:cBhvr>
                                        <p:cTn id="15" dur="1000"/>
                                        <p:tgtEl>
                                          <p:spTgt spid="258"/>
                                        </p:tgtEl>
                                      </p:cBhvr>
                                    </p:animEffect>
                                  </p:childTnLst>
                                </p:cTn>
                              </p:par>
                              <p:par>
                                <p:cTn id="16" presetID="10" presetClass="entr" presetSubtype="0" fill="hold" nodeType="with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fade">
                                      <p:cBhvr>
                                        <p:cTn id="18" dur="1000"/>
                                        <p:tgtEl>
                                          <p:spTgt spid="259"/>
                                        </p:tgtEl>
                                      </p:cBhvr>
                                    </p:animEffect>
                                  </p:childTnLst>
                                </p:cTn>
                              </p:par>
                              <p:par>
                                <p:cTn id="19" presetID="10"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animEffect transition="in" filter="fade">
                                      <p:cBhvr>
                                        <p:cTn id="21" dur="1000"/>
                                        <p:tgtEl>
                                          <p:spTgt spid="260"/>
                                        </p:tgtEl>
                                      </p:cBhvr>
                                    </p:animEffect>
                                  </p:childTnLst>
                                </p:cTn>
                              </p:par>
                              <p:par>
                                <p:cTn id="22" presetID="10" presetClass="entr" presetSubtype="0" fill="hold" nodeType="withEffect">
                                  <p:stCondLst>
                                    <p:cond delay="0"/>
                                  </p:stCondLst>
                                  <p:childTnLst>
                                    <p:set>
                                      <p:cBhvr>
                                        <p:cTn id="23" dur="1" fill="hold">
                                          <p:stCondLst>
                                            <p:cond delay="0"/>
                                          </p:stCondLst>
                                        </p:cTn>
                                        <p:tgtEl>
                                          <p:spTgt spid="261"/>
                                        </p:tgtEl>
                                        <p:attrNameLst>
                                          <p:attrName>style.visibility</p:attrName>
                                        </p:attrNameLst>
                                      </p:cBhvr>
                                      <p:to>
                                        <p:strVal val="visible"/>
                                      </p:to>
                                    </p:set>
                                    <p:animEffect transition="in" filter="fade">
                                      <p:cBhvr>
                                        <p:cTn id="24" dur="1000"/>
                                        <p:tgtEl>
                                          <p:spTgt spid="261"/>
                                        </p:tgtEl>
                                      </p:cBhvr>
                                    </p:animEffect>
                                  </p:childTnLst>
                                </p:cTn>
                              </p:par>
                              <p:par>
                                <p:cTn id="25" presetID="10" presetClass="entr" presetSubtype="0" fill="hold" nodeType="with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fade">
                                      <p:cBhvr>
                                        <p:cTn id="27" dur="1000"/>
                                        <p:tgtEl>
                                          <p:spTgt spid="262"/>
                                        </p:tgtEl>
                                      </p:cBhvr>
                                    </p:animEffect>
                                  </p:childTnLst>
                                </p:cTn>
                              </p:par>
                              <p:par>
                                <p:cTn id="28" presetID="10" presetClass="entr" presetSubtype="0" fill="hold" nodeType="withEffect">
                                  <p:stCondLst>
                                    <p:cond delay="0"/>
                                  </p:stCondLst>
                                  <p:childTnLst>
                                    <p:set>
                                      <p:cBhvr>
                                        <p:cTn id="29" dur="1" fill="hold">
                                          <p:stCondLst>
                                            <p:cond delay="0"/>
                                          </p:stCondLst>
                                        </p:cTn>
                                        <p:tgtEl>
                                          <p:spTgt spid="263"/>
                                        </p:tgtEl>
                                        <p:attrNameLst>
                                          <p:attrName>style.visibility</p:attrName>
                                        </p:attrNameLst>
                                      </p:cBhvr>
                                      <p:to>
                                        <p:strVal val="visible"/>
                                      </p:to>
                                    </p:set>
                                    <p:animEffect transition="in" filter="fade">
                                      <p:cBhvr>
                                        <p:cTn id="30"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a:spLocks noGrp="1"/>
          </p:cNvSpPr>
          <p:nvPr>
            <p:ph type="title"/>
          </p:nvPr>
        </p:nvSpPr>
        <p:spPr>
          <a:xfrm>
            <a:off x="628650" y="29551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Results - Loss </a:t>
            </a:r>
            <a:endParaRPr/>
          </a:p>
        </p:txBody>
      </p:sp>
      <p:sp>
        <p:nvSpPr>
          <p:cNvPr id="303" name="Google Shape;303;p40"/>
          <p:cNvSpPr txBox="1">
            <a:spLocks noGrp="1"/>
          </p:cNvSpPr>
          <p:nvPr>
            <p:ph type="sldNum" idx="12"/>
          </p:nvPr>
        </p:nvSpPr>
        <p:spPr>
          <a:xfrm>
            <a:off x="6999650" y="476003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500" smtClean="0"/>
              <a:t>22</a:t>
            </a:fld>
            <a:endParaRPr sz="1500" dirty="0"/>
          </a:p>
        </p:txBody>
      </p:sp>
      <p:pic>
        <p:nvPicPr>
          <p:cNvPr id="304" name="Google Shape;304;p40"/>
          <p:cNvPicPr preferRelativeResize="0"/>
          <p:nvPr/>
        </p:nvPicPr>
        <p:blipFill>
          <a:blip r:embed="rId3">
            <a:alphaModFix/>
          </a:blip>
          <a:stretch>
            <a:fillRect/>
          </a:stretch>
        </p:blipFill>
        <p:spPr>
          <a:xfrm>
            <a:off x="701325" y="1081000"/>
            <a:ext cx="4523499" cy="3573250"/>
          </a:xfrm>
          <a:prstGeom prst="rect">
            <a:avLst/>
          </a:prstGeom>
          <a:noFill/>
          <a:ln>
            <a:noFill/>
          </a:ln>
        </p:spPr>
      </p:pic>
      <p:sp>
        <p:nvSpPr>
          <p:cNvPr id="305" name="Google Shape;305;p40"/>
          <p:cNvSpPr txBox="1"/>
          <p:nvPr/>
        </p:nvSpPr>
        <p:spPr>
          <a:xfrm>
            <a:off x="1606200" y="3612575"/>
            <a:ext cx="1719000" cy="34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t>0.00015</a:t>
            </a:r>
            <a:endParaRPr>
              <a:latin typeface="Calibri"/>
              <a:ea typeface="Calibri"/>
              <a:cs typeface="Calibri"/>
              <a:sym typeface="Calibri"/>
            </a:endParaRPr>
          </a:p>
        </p:txBody>
      </p:sp>
      <p:cxnSp>
        <p:nvCxnSpPr>
          <p:cNvPr id="306" name="Google Shape;306;p40"/>
          <p:cNvCxnSpPr/>
          <p:nvPr/>
        </p:nvCxnSpPr>
        <p:spPr>
          <a:xfrm flipH="1">
            <a:off x="1497750" y="3887000"/>
            <a:ext cx="339600" cy="159000"/>
          </a:xfrm>
          <a:prstGeom prst="straightConnector1">
            <a:avLst/>
          </a:prstGeom>
          <a:noFill/>
          <a:ln w="9525" cap="flat" cmpd="sng">
            <a:solidFill>
              <a:schemeClr val="lt1"/>
            </a:solidFill>
            <a:prstDash val="solid"/>
            <a:round/>
            <a:headEnd type="none" w="med" len="med"/>
            <a:tailEnd type="triangle" w="med" len="med"/>
          </a:ln>
        </p:spPr>
      </p:cxnSp>
      <p:sp>
        <p:nvSpPr>
          <p:cNvPr id="307" name="Google Shape;307;p40"/>
          <p:cNvSpPr txBox="1"/>
          <p:nvPr/>
        </p:nvSpPr>
        <p:spPr>
          <a:xfrm>
            <a:off x="4860900" y="3743150"/>
            <a:ext cx="407400" cy="346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50"/>
              <a:t>0</a:t>
            </a:r>
            <a:endParaRPr>
              <a:latin typeface="Calibri"/>
              <a:ea typeface="Calibri"/>
              <a:cs typeface="Calibri"/>
              <a:sym typeface="Calibri"/>
            </a:endParaRPr>
          </a:p>
        </p:txBody>
      </p:sp>
      <p:sp>
        <p:nvSpPr>
          <p:cNvPr id="308" name="Google Shape;308;p40"/>
          <p:cNvSpPr txBox="1"/>
          <p:nvPr/>
        </p:nvSpPr>
        <p:spPr>
          <a:xfrm>
            <a:off x="5903775" y="1691300"/>
            <a:ext cx="24342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chemeClr val="dk1"/>
                </a:solidFill>
                <a:latin typeface="Calibri"/>
                <a:ea typeface="Calibri"/>
                <a:cs typeface="Calibri"/>
                <a:sym typeface="Calibri"/>
              </a:rPr>
              <a:t>Mean Absolute Error: </a:t>
            </a:r>
            <a:r>
              <a:rPr lang="en" sz="1700">
                <a:solidFill>
                  <a:schemeClr val="dk1"/>
                </a:solidFill>
                <a:latin typeface="Calibri"/>
                <a:ea typeface="Calibri"/>
                <a:cs typeface="Calibri"/>
                <a:sym typeface="Calibri"/>
              </a:rPr>
              <a:t>Average difference between calculated values and actual values</a:t>
            </a:r>
            <a:endParaRPr sz="1700">
              <a:solidFill>
                <a:schemeClr val="dk1"/>
              </a:solidFill>
              <a:latin typeface="Calibri"/>
              <a:ea typeface="Calibri"/>
              <a:cs typeface="Calibri"/>
              <a:sym typeface="Calibri"/>
            </a:endParaRPr>
          </a:p>
          <a:p>
            <a:pPr marL="0" lvl="0" indent="0" algn="l" rtl="0">
              <a:spcBef>
                <a:spcPts val="0"/>
              </a:spcBef>
              <a:spcAft>
                <a:spcPts val="0"/>
              </a:spcAft>
              <a:buNone/>
            </a:pPr>
            <a:r>
              <a:rPr lang="en"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628650" y="184197"/>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Problem Description</a:t>
            </a:r>
            <a:endParaRPr/>
          </a:p>
        </p:txBody>
      </p:sp>
      <p:sp>
        <p:nvSpPr>
          <p:cNvPr id="158" name="Google Shape;158;p28"/>
          <p:cNvSpPr txBox="1">
            <a:spLocks noGrp="1"/>
          </p:cNvSpPr>
          <p:nvPr>
            <p:ph type="body" idx="1"/>
          </p:nvPr>
        </p:nvSpPr>
        <p:spPr>
          <a:xfrm>
            <a:off x="316169" y="1316267"/>
            <a:ext cx="5080584" cy="3553389"/>
          </a:xfrm>
          <a:prstGeom prst="rect">
            <a:avLst/>
          </a:prstGeom>
        </p:spPr>
        <p:txBody>
          <a:bodyPr spcFirstLastPara="1" wrap="square" lIns="68575" tIns="34275" rIns="68575" bIns="34275" anchor="t" anchorCtr="0">
            <a:normAutofit/>
          </a:bodyPr>
          <a:lstStyle/>
          <a:p>
            <a:pPr marL="457200" lvl="0" indent="-330200" algn="l" rtl="0">
              <a:lnSpc>
                <a:spcPct val="100000"/>
              </a:lnSpc>
              <a:spcBef>
                <a:spcPts val="0"/>
              </a:spcBef>
              <a:spcAft>
                <a:spcPts val="0"/>
              </a:spcAft>
              <a:buClr>
                <a:srgbClr val="FEFEFE"/>
              </a:buClr>
              <a:buSzPts val="1600"/>
              <a:buChar char="●"/>
            </a:pPr>
            <a:r>
              <a:rPr lang="en" dirty="0">
                <a:solidFill>
                  <a:srgbClr val="FEFEFE"/>
                </a:solidFill>
              </a:rPr>
              <a:t>Currently meal-tracking apps send scheduled alerts to input our meal log</a:t>
            </a:r>
          </a:p>
          <a:p>
            <a:pPr marL="127000" lvl="0" indent="0" algn="l" rtl="0">
              <a:lnSpc>
                <a:spcPct val="100000"/>
              </a:lnSpc>
              <a:spcBef>
                <a:spcPts val="0"/>
              </a:spcBef>
              <a:spcAft>
                <a:spcPts val="0"/>
              </a:spcAft>
              <a:buClr>
                <a:srgbClr val="FEFEFE"/>
              </a:buClr>
              <a:buSzPts val="1600"/>
              <a:buNone/>
            </a:pPr>
            <a:endParaRPr lang="en" dirty="0">
              <a:solidFill>
                <a:srgbClr val="FEFEFE"/>
              </a:solidFill>
            </a:endParaRPr>
          </a:p>
          <a:p>
            <a:pPr marL="457200" lvl="0" indent="-330200" algn="l" rtl="0">
              <a:lnSpc>
                <a:spcPct val="100000"/>
              </a:lnSpc>
              <a:spcBef>
                <a:spcPts val="0"/>
              </a:spcBef>
              <a:spcAft>
                <a:spcPts val="0"/>
              </a:spcAft>
              <a:buClr>
                <a:srgbClr val="FEFEFE"/>
              </a:buClr>
              <a:buSzPts val="1600"/>
              <a:buChar char="●"/>
            </a:pPr>
            <a:r>
              <a:rPr lang="en" dirty="0">
                <a:solidFill>
                  <a:srgbClr val="FEFEFE"/>
                </a:solidFill>
              </a:rPr>
              <a:t>User’s eating instances change daily </a:t>
            </a:r>
          </a:p>
          <a:p>
            <a:pPr marL="127000" lvl="0" indent="0" algn="l" rtl="0">
              <a:lnSpc>
                <a:spcPct val="100000"/>
              </a:lnSpc>
              <a:spcBef>
                <a:spcPts val="0"/>
              </a:spcBef>
              <a:spcAft>
                <a:spcPts val="0"/>
              </a:spcAft>
              <a:buClr>
                <a:srgbClr val="FEFEFE"/>
              </a:buClr>
              <a:buSzPts val="1600"/>
              <a:buNone/>
            </a:pPr>
            <a:endParaRPr lang="en" dirty="0">
              <a:solidFill>
                <a:srgbClr val="FEFEFE"/>
              </a:solidFill>
            </a:endParaRPr>
          </a:p>
          <a:p>
            <a:pPr marL="457200" lvl="0" indent="-330200" algn="l" rtl="0">
              <a:lnSpc>
                <a:spcPct val="100000"/>
              </a:lnSpc>
              <a:spcBef>
                <a:spcPts val="0"/>
              </a:spcBef>
              <a:spcAft>
                <a:spcPts val="0"/>
              </a:spcAft>
              <a:buClr>
                <a:srgbClr val="FEFEFE"/>
              </a:buClr>
              <a:buSzPts val="1600"/>
              <a:buChar char="●"/>
            </a:pPr>
            <a:r>
              <a:rPr lang="en-US" dirty="0">
                <a:solidFill>
                  <a:srgbClr val="FEFEFE"/>
                </a:solidFill>
              </a:rPr>
              <a:t>Tracking eating habits can be crucial for individuals with certain diagnoses</a:t>
            </a:r>
            <a:endParaRPr dirty="0">
              <a:solidFill>
                <a:srgbClr val="FEFEFE"/>
              </a:solidFill>
            </a:endParaRPr>
          </a:p>
        </p:txBody>
      </p:sp>
      <p:sp>
        <p:nvSpPr>
          <p:cNvPr id="159" name="Google Shape;159;p28"/>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500" smtClean="0"/>
              <a:t>3</a:t>
            </a:fld>
            <a:endParaRPr sz="1500" dirty="0"/>
          </a:p>
        </p:txBody>
      </p:sp>
      <p:pic>
        <p:nvPicPr>
          <p:cNvPr id="1026" name="Picture 2" descr="The 9 Best Nutrition Apps of 2023 - SI Showcase - Sports Illustrated">
            <a:extLst>
              <a:ext uri="{FF2B5EF4-FFF2-40B4-BE49-F238E27FC236}">
                <a16:creationId xmlns:a16="http://schemas.microsoft.com/office/drawing/2014/main" id="{494CCD7C-715A-B344-A2E0-612635531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7503" y="1268044"/>
            <a:ext cx="3459851" cy="2594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574400" y="4059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Arial"/>
              <a:buNone/>
            </a:pPr>
            <a:r>
              <a:rPr lang="en" dirty="0"/>
              <a:t>Proposed Solution</a:t>
            </a:r>
            <a:endParaRPr dirty="0"/>
          </a:p>
        </p:txBody>
      </p:sp>
      <p:sp>
        <p:nvSpPr>
          <p:cNvPr id="166" name="Google Shape;166;p29"/>
          <p:cNvSpPr txBox="1">
            <a:spLocks noGrp="1"/>
          </p:cNvSpPr>
          <p:nvPr>
            <p:ph type="sldNum" idx="12"/>
          </p:nvPr>
        </p:nvSpPr>
        <p:spPr>
          <a:xfrm>
            <a:off x="6775775" y="46753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sz="1500" smtClean="0"/>
              <a:t>4</a:t>
            </a:fld>
            <a:endParaRPr sz="1500" dirty="0"/>
          </a:p>
        </p:txBody>
      </p:sp>
      <p:sp>
        <p:nvSpPr>
          <p:cNvPr id="167" name="Google Shape;167;p29"/>
          <p:cNvSpPr txBox="1"/>
          <p:nvPr/>
        </p:nvSpPr>
        <p:spPr>
          <a:xfrm>
            <a:off x="874066" y="1146685"/>
            <a:ext cx="1386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8" name="Google Shape;168;p29"/>
          <p:cNvSpPr txBox="1"/>
          <p:nvPr/>
        </p:nvSpPr>
        <p:spPr>
          <a:xfrm>
            <a:off x="514100" y="909749"/>
            <a:ext cx="6535798" cy="4039513"/>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None/>
            </a:pPr>
            <a:endParaRPr sz="2100" dirty="0">
              <a:solidFill>
                <a:srgbClr val="FEFEFE"/>
              </a:solidFill>
              <a:latin typeface="Calibri"/>
              <a:ea typeface="Calibri"/>
              <a:cs typeface="Calibri"/>
              <a:sym typeface="Calibri"/>
            </a:endParaRPr>
          </a:p>
          <a:p>
            <a:pPr marL="457200" lvl="0" indent="-361950" algn="l" rtl="0">
              <a:spcBef>
                <a:spcPts val="0"/>
              </a:spcBef>
              <a:spcAft>
                <a:spcPts val="0"/>
              </a:spcAft>
              <a:buClr>
                <a:srgbClr val="FEFEFE"/>
              </a:buClr>
              <a:buSzPts val="2100"/>
              <a:buFont typeface="Calibri"/>
              <a:buChar char="●"/>
            </a:pPr>
            <a:r>
              <a:rPr lang="en-US" sz="2100" dirty="0">
                <a:solidFill>
                  <a:srgbClr val="FEFEFE"/>
                </a:solidFill>
                <a:latin typeface="Calibri"/>
                <a:ea typeface="Calibri"/>
                <a:cs typeface="Calibri"/>
                <a:sym typeface="Calibri"/>
              </a:rPr>
              <a:t>We propose an alternative method to alert users to input their eating activity</a:t>
            </a:r>
          </a:p>
          <a:p>
            <a:pPr marL="95250" lvl="0" algn="l" rtl="0">
              <a:spcBef>
                <a:spcPts val="0"/>
              </a:spcBef>
              <a:spcAft>
                <a:spcPts val="0"/>
              </a:spcAft>
              <a:buClr>
                <a:srgbClr val="FEFEFE"/>
              </a:buClr>
              <a:buSzPts val="2100"/>
            </a:pPr>
            <a:endParaRPr lang="en-US" sz="2100" dirty="0">
              <a:solidFill>
                <a:srgbClr val="FEFEFE"/>
              </a:solidFill>
              <a:latin typeface="Calibri"/>
              <a:ea typeface="Calibri"/>
              <a:cs typeface="Calibri"/>
              <a:sym typeface="Calibri"/>
            </a:endParaRPr>
          </a:p>
          <a:p>
            <a:pPr marL="457200" lvl="0" indent="-361950" algn="l" rtl="0">
              <a:spcBef>
                <a:spcPts val="0"/>
              </a:spcBef>
              <a:spcAft>
                <a:spcPts val="0"/>
              </a:spcAft>
              <a:buClr>
                <a:srgbClr val="FEFEFE"/>
              </a:buClr>
              <a:buSzPts val="2100"/>
              <a:buFont typeface="Calibri"/>
              <a:buChar char="●"/>
            </a:pPr>
            <a:r>
              <a:rPr lang="en-US" sz="2100" dirty="0">
                <a:solidFill>
                  <a:srgbClr val="FEFEFE"/>
                </a:solidFill>
                <a:latin typeface="Calibri"/>
                <a:ea typeface="Calibri"/>
                <a:cs typeface="Calibri"/>
                <a:sym typeface="Calibri"/>
              </a:rPr>
              <a:t>Detect eating activities from user’s motion data, and alert them to log meal/snack</a:t>
            </a:r>
          </a:p>
          <a:p>
            <a:pPr marL="95250" lvl="0" algn="l" rtl="0">
              <a:spcBef>
                <a:spcPts val="0"/>
              </a:spcBef>
              <a:spcAft>
                <a:spcPts val="0"/>
              </a:spcAft>
              <a:buClr>
                <a:srgbClr val="FEFEFE"/>
              </a:buClr>
              <a:buSzPts val="2100"/>
            </a:pPr>
            <a:endParaRPr lang="en-US" sz="2100" dirty="0">
              <a:solidFill>
                <a:srgbClr val="FEFEFE"/>
              </a:solidFill>
              <a:latin typeface="Calibri"/>
              <a:ea typeface="Calibri"/>
              <a:cs typeface="Calibri"/>
              <a:sym typeface="Calibri"/>
            </a:endParaRPr>
          </a:p>
          <a:p>
            <a:pPr marL="457200" lvl="0" indent="-361950" algn="l" rtl="0">
              <a:spcBef>
                <a:spcPts val="0"/>
              </a:spcBef>
              <a:spcAft>
                <a:spcPts val="0"/>
              </a:spcAft>
              <a:buClr>
                <a:srgbClr val="FEFEFE"/>
              </a:buClr>
              <a:buSzPts val="2100"/>
              <a:buFont typeface="Calibri"/>
              <a:buChar char="●"/>
            </a:pPr>
            <a:r>
              <a:rPr lang="en" sz="2100" dirty="0">
                <a:solidFill>
                  <a:srgbClr val="FEFEFE"/>
                </a:solidFill>
                <a:latin typeface="Calibri"/>
                <a:ea typeface="Calibri"/>
                <a:cs typeface="Calibri"/>
                <a:sym typeface="Calibri"/>
              </a:rPr>
              <a:t>Construct an algorithm that uses velocity data to detect eating actions from all other actions</a:t>
            </a:r>
          </a:p>
          <a:p>
            <a:pPr marL="457200" lvl="0" indent="-361950" algn="l" rtl="0">
              <a:spcBef>
                <a:spcPts val="0"/>
              </a:spcBef>
              <a:spcAft>
                <a:spcPts val="0"/>
              </a:spcAft>
              <a:buClr>
                <a:srgbClr val="FEFEFE"/>
              </a:buClr>
              <a:buSzPts val="2100"/>
              <a:buFont typeface="Calibri"/>
              <a:buChar char="●"/>
            </a:pPr>
            <a:endParaRPr lang="en" sz="2100" dirty="0">
              <a:solidFill>
                <a:srgbClr val="FEFEFE"/>
              </a:solidFill>
              <a:latin typeface="Calibri"/>
              <a:ea typeface="Calibri"/>
              <a:cs typeface="Calibri"/>
              <a:sym typeface="Calibri"/>
            </a:endParaRPr>
          </a:p>
          <a:p>
            <a:pPr marL="457200" lvl="0" indent="-361950" algn="l" rtl="0">
              <a:spcBef>
                <a:spcPts val="0"/>
              </a:spcBef>
              <a:spcAft>
                <a:spcPts val="0"/>
              </a:spcAft>
              <a:buClr>
                <a:srgbClr val="FEFEFE"/>
              </a:buClr>
              <a:buSzPts val="2100"/>
              <a:buFont typeface="Calibri"/>
              <a:buChar char="●"/>
            </a:pPr>
            <a:r>
              <a:rPr lang="en" sz="2100" dirty="0">
                <a:solidFill>
                  <a:srgbClr val="FEFEFE"/>
                </a:solidFill>
                <a:latin typeface="Calibri"/>
                <a:ea typeface="Calibri"/>
                <a:cs typeface="Calibri"/>
                <a:sym typeface="Calibri"/>
              </a:rPr>
              <a:t>Implement algorithm into a device with a motion </a:t>
            </a:r>
            <a:r>
              <a:rPr lang="en-US" sz="2100" dirty="0">
                <a:solidFill>
                  <a:srgbClr val="FEFEFE"/>
                </a:solidFill>
                <a:latin typeface="Calibri"/>
                <a:ea typeface="Calibri"/>
                <a:cs typeface="Calibri"/>
                <a:sym typeface="Calibri"/>
              </a:rPr>
              <a:t>tracker</a:t>
            </a:r>
            <a:endParaRPr lang="en-US" sz="2000" dirty="0">
              <a:solidFill>
                <a:srgbClr val="FEFEFE"/>
              </a:solidFill>
              <a:latin typeface="Calibri"/>
              <a:ea typeface="Calibri"/>
              <a:cs typeface="Calibri"/>
              <a:sym typeface="Calibri"/>
            </a:endParaRPr>
          </a:p>
          <a:p>
            <a:pPr marL="0" lvl="0" indent="0" algn="l" rtl="0">
              <a:spcBef>
                <a:spcPts val="0"/>
              </a:spcBef>
              <a:spcAft>
                <a:spcPts val="0"/>
              </a:spcAft>
              <a:buNone/>
            </a:pPr>
            <a:endParaRPr sz="2000" dirty="0">
              <a:solidFill>
                <a:srgbClr val="FEFEFE"/>
              </a:solidFill>
              <a:latin typeface="Calibri"/>
              <a:ea typeface="Calibri"/>
              <a:cs typeface="Calibri"/>
              <a:sym typeface="Calibri"/>
            </a:endParaRPr>
          </a:p>
        </p:txBody>
      </p:sp>
      <p:pic>
        <p:nvPicPr>
          <p:cNvPr id="169" name="Google Shape;169;p29"/>
          <p:cNvPicPr preferRelativeResize="0"/>
          <p:nvPr/>
        </p:nvPicPr>
        <p:blipFill>
          <a:blip r:embed="rId3">
            <a:alphaModFix/>
          </a:blip>
          <a:stretch>
            <a:fillRect/>
          </a:stretch>
        </p:blipFill>
        <p:spPr>
          <a:xfrm>
            <a:off x="7049898" y="2021900"/>
            <a:ext cx="1783277" cy="17832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399325" y="107101"/>
            <a:ext cx="6556200" cy="98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100"/>
              <a:buFont typeface="Arial"/>
              <a:buNone/>
            </a:pPr>
            <a:r>
              <a:rPr lang="en" sz="2100" b="1" dirty="0"/>
              <a:t>About the Dataset –Wireless Sensor Data Mining Lab at Fordham University</a:t>
            </a:r>
            <a:endParaRPr sz="2100" b="1" dirty="0"/>
          </a:p>
        </p:txBody>
      </p:sp>
      <p:sp>
        <p:nvSpPr>
          <p:cNvPr id="176" name="Google Shape;176;p30"/>
          <p:cNvSpPr txBox="1">
            <a:spLocks noGrp="1"/>
          </p:cNvSpPr>
          <p:nvPr>
            <p:ph type="sldNum" idx="12"/>
          </p:nvPr>
        </p:nvSpPr>
        <p:spPr>
          <a:xfrm>
            <a:off x="6665325" y="4752763"/>
            <a:ext cx="2057400" cy="273900"/>
          </a:xfrm>
          <a:prstGeom prst="rect">
            <a:avLst/>
          </a:prstGeom>
          <a:noFill/>
          <a:ln>
            <a:noFill/>
          </a:ln>
        </p:spPr>
        <p:txBody>
          <a:bodyPr spcFirstLastPara="1" wrap="square" lIns="57150" tIns="34275" rIns="68575" bIns="34275" anchor="ctr" anchorCtr="0">
            <a:noAutofit/>
          </a:bodyPr>
          <a:lstStyle/>
          <a:p>
            <a:pPr marL="0" lvl="0" indent="0" algn="r" rtl="0">
              <a:spcBef>
                <a:spcPts val="0"/>
              </a:spcBef>
              <a:spcAft>
                <a:spcPts val="0"/>
              </a:spcAft>
              <a:buNone/>
            </a:pPr>
            <a:fld id="{00000000-1234-1234-1234-123412341234}" type="slidenum">
              <a:rPr lang="en" sz="1500" smtClean="0"/>
              <a:t>5</a:t>
            </a:fld>
            <a:endParaRPr sz="1500" dirty="0"/>
          </a:p>
        </p:txBody>
      </p:sp>
      <p:sp>
        <p:nvSpPr>
          <p:cNvPr id="177" name="Google Shape;177;p30"/>
          <p:cNvSpPr txBox="1"/>
          <p:nvPr/>
        </p:nvSpPr>
        <p:spPr>
          <a:xfrm>
            <a:off x="1664208" y="2286000"/>
            <a:ext cx="138548"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pic>
        <p:nvPicPr>
          <p:cNvPr id="178" name="Google Shape;178;p30" descr="Text, table&#10;&#10;Description automatically generated"/>
          <p:cNvPicPr preferRelativeResize="0"/>
          <p:nvPr/>
        </p:nvPicPr>
        <p:blipFill rotWithShape="1">
          <a:blip r:embed="rId3">
            <a:alphaModFix/>
          </a:blip>
          <a:srcRect l="10650" t="1535" b="9"/>
          <a:stretch/>
        </p:blipFill>
        <p:spPr>
          <a:xfrm>
            <a:off x="5587793" y="600001"/>
            <a:ext cx="3421650" cy="4052900"/>
          </a:xfrm>
          <a:prstGeom prst="rect">
            <a:avLst/>
          </a:prstGeom>
          <a:noFill/>
          <a:ln>
            <a:noFill/>
          </a:ln>
        </p:spPr>
      </p:pic>
      <p:sp>
        <p:nvSpPr>
          <p:cNvPr id="179" name="Google Shape;179;p30"/>
          <p:cNvSpPr txBox="1">
            <a:spLocks noGrp="1"/>
          </p:cNvSpPr>
          <p:nvPr>
            <p:ph type="body" idx="1"/>
          </p:nvPr>
        </p:nvSpPr>
        <p:spPr>
          <a:xfrm>
            <a:off x="399326" y="869133"/>
            <a:ext cx="5009850" cy="388363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 sz="1600" dirty="0"/>
              <a:t>Time Series Data</a:t>
            </a:r>
            <a:endParaRPr lang="en" sz="1200" dirty="0"/>
          </a:p>
          <a:p>
            <a:pPr marL="285750" indent="-285750">
              <a:spcBef>
                <a:spcPts val="0"/>
              </a:spcBef>
            </a:pPr>
            <a:r>
              <a:rPr lang="en" sz="1500" dirty="0"/>
              <a:t>Allows us to classify activities as a function of time and ultimately  make predictions about data</a:t>
            </a:r>
            <a:endParaRPr sz="1500" dirty="0"/>
          </a:p>
          <a:p>
            <a:pPr marL="0" lvl="0" indent="0" algn="l" rtl="0">
              <a:spcBef>
                <a:spcPts val="800"/>
              </a:spcBef>
              <a:spcAft>
                <a:spcPts val="0"/>
              </a:spcAft>
              <a:buNone/>
            </a:pPr>
            <a:r>
              <a:rPr lang="en" sz="1600" dirty="0"/>
              <a:t>WISDM Dataset</a:t>
            </a:r>
            <a:endParaRPr lang="en-US" sz="1600" dirty="0"/>
          </a:p>
          <a:p>
            <a:pPr marL="285750" indent="-285750"/>
            <a:r>
              <a:rPr lang="en" sz="1500" dirty="0"/>
              <a:t>Gathered in October 2019</a:t>
            </a:r>
          </a:p>
          <a:p>
            <a:pPr marL="285750" indent="-285750"/>
            <a:r>
              <a:rPr lang="en" sz="1500" dirty="0"/>
              <a:t>Dataset from Fordham University providing accelerometer data with a label on what activity is occurring at that point in space and time</a:t>
            </a:r>
          </a:p>
          <a:p>
            <a:pPr marL="285750" indent="-285750"/>
            <a:r>
              <a:rPr lang="en" sz="1500" dirty="0"/>
              <a:t>Accelerometer data measures velocity along the x, y, and z axes</a:t>
            </a:r>
          </a:p>
          <a:p>
            <a:pPr marL="285750" indent="-285750"/>
            <a:r>
              <a:rPr lang="en-US" sz="1500" dirty="0"/>
              <a:t>Measurements taken at a sampling rate of 20 </a:t>
            </a:r>
            <a:r>
              <a:rPr lang="en-US" sz="1500" dirty="0" err="1"/>
              <a:t>hz</a:t>
            </a:r>
            <a:endParaRPr lang="en-US" sz="1500" dirty="0"/>
          </a:p>
          <a:p>
            <a:pPr marL="285750" indent="-285750"/>
            <a:r>
              <a:rPr lang="en-US" sz="1500" dirty="0"/>
              <a:t>Total of 51 test subjects, 18 activities, 3 minutes each activity occurring</a:t>
            </a:r>
          </a:p>
          <a:p>
            <a:pPr marL="742950" lvl="1" indent="-285750"/>
            <a:r>
              <a:rPr lang="en-US" sz="1200" dirty="0"/>
              <a:t>5 eating activities</a:t>
            </a:r>
          </a:p>
          <a:p>
            <a:pPr marL="285750" indent="-285750"/>
            <a:r>
              <a:rPr lang="en-US" sz="1500" dirty="0"/>
              <a:t>Binary classification algorithm</a:t>
            </a:r>
          </a:p>
          <a:p>
            <a:pPr marL="146050" indent="0">
              <a:buSzPts val="1300"/>
              <a:buNone/>
            </a:pPr>
            <a:endParaRPr lang="en-US" sz="1500" dirty="0"/>
          </a:p>
          <a:p>
            <a:pPr marL="457200" lvl="0" indent="-311150" algn="l" rtl="0">
              <a:spcBef>
                <a:spcPts val="800"/>
              </a:spcBef>
              <a:spcAft>
                <a:spcPts val="0"/>
              </a:spcAft>
              <a:buSzPts val="1300"/>
              <a:buChar char="•"/>
            </a:pPr>
            <a:endParaRPr sz="1400" dirty="0"/>
          </a:p>
        </p:txBody>
      </p:sp>
      <p:sp>
        <p:nvSpPr>
          <p:cNvPr id="180" name="Google Shape;180;p30"/>
          <p:cNvSpPr/>
          <p:nvPr/>
        </p:nvSpPr>
        <p:spPr>
          <a:xfrm>
            <a:off x="3621068" y="4826055"/>
            <a:ext cx="1726504" cy="217967"/>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Rectangle 2">
            <a:extLst>
              <a:ext uri="{FF2B5EF4-FFF2-40B4-BE49-F238E27FC236}">
                <a16:creationId xmlns:a16="http://schemas.microsoft.com/office/drawing/2014/main" id="{F308CC7F-F61A-BB47-9569-1BE4A46749C1}"/>
              </a:ext>
            </a:extLst>
          </p:cNvPr>
          <p:cNvSpPr/>
          <p:nvPr/>
        </p:nvSpPr>
        <p:spPr>
          <a:xfrm>
            <a:off x="5677601" y="2545838"/>
            <a:ext cx="633833" cy="7767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7C958D0-0A8A-D046-B8EE-EFC687DA9A9C}"/>
              </a:ext>
            </a:extLst>
          </p:cNvPr>
          <p:cNvSpPr/>
          <p:nvPr/>
        </p:nvSpPr>
        <p:spPr>
          <a:xfrm>
            <a:off x="5409176" y="2438224"/>
            <a:ext cx="373184" cy="40011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chemeClr val="accent4"/>
                </a:solidFill>
                <a:effectLst/>
                <a:latin typeface="Calibri" panose="020F0502020204030204" pitchFamily="34" charset="0"/>
                <a:cs typeface="Calibri" panose="020F0502020204030204" pitchFamily="34" charset="0"/>
              </a:rPr>
              <a:t>1</a:t>
            </a:r>
            <a:endParaRPr lang="en-US" sz="5400" b="1" cap="none" spc="0" dirty="0">
              <a:ln/>
              <a:solidFill>
                <a:schemeClr val="accent4"/>
              </a:solidFill>
              <a:effectLst/>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D31A1D56-5499-6045-8366-5F863433CAD0}"/>
              </a:ext>
            </a:extLst>
          </p:cNvPr>
          <p:cNvSpPr/>
          <p:nvPr/>
        </p:nvSpPr>
        <p:spPr>
          <a:xfrm>
            <a:off x="5389230" y="1289340"/>
            <a:ext cx="327334" cy="400110"/>
          </a:xfrm>
          <a:prstGeom prst="rect">
            <a:avLst/>
          </a:prstGeom>
          <a:noFill/>
        </p:spPr>
        <p:txBody>
          <a:bodyPr wrap="none" lIns="91440" tIns="45720" rIns="91440" bIns="45720">
            <a:spAutoFit/>
          </a:bodyPr>
          <a:lstStyle/>
          <a:p>
            <a:pPr algn="ctr"/>
            <a:r>
              <a:rPr lang="en-US" sz="20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0</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3"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
                                        <p:tgtEl>
                                          <p:spTgt spid="5"/>
                                        </p:tgtEl>
                                      </p:cBhvr>
                                    </p:animEffect>
                                    <p:anim calcmode="lin" valueType="num">
                                      <p:cBhvr>
                                        <p:cTn id="18" dur="400" fill="hold"/>
                                        <p:tgtEl>
                                          <p:spTgt spid="5"/>
                                        </p:tgtEl>
                                        <p:attrNameLst>
                                          <p:attrName>ppt_x</p:attrName>
                                        </p:attrNameLst>
                                      </p:cBhvr>
                                      <p:tavLst>
                                        <p:tav tm="0">
                                          <p:val>
                                            <p:strVal val="#ppt_x"/>
                                          </p:val>
                                        </p:tav>
                                        <p:tav tm="100000">
                                          <p:val>
                                            <p:strVal val="#ppt_x"/>
                                          </p:val>
                                        </p:tav>
                                      </p:tavLst>
                                    </p:anim>
                                    <p:anim calcmode="lin" valueType="num">
                                      <p:cBhvr>
                                        <p:cTn id="19" dur="400" fill="hold"/>
                                        <p:tgtEl>
                                          <p:spTgt spid="5"/>
                                        </p:tgtEl>
                                        <p:attrNameLst>
                                          <p:attrName>ppt_y</p:attrName>
                                        </p:attrNameLst>
                                      </p:cBhvr>
                                      <p:tavLst>
                                        <p:tav tm="0">
                                          <p:val>
                                            <p:strVal val="#ppt_y+0.31"/>
                                          </p:val>
                                        </p:tav>
                                        <p:tav tm="100000">
                                          <p:val>
                                            <p:strVal val="#ppt_y+0.31"/>
                                          </p:val>
                                        </p:tav>
                                      </p:tavLst>
                                    </p:anim>
                                    <p:anim calcmode="lin" valueType="num">
                                      <p:cBhvr>
                                        <p:cTn id="20" dur="600" decel="50000" fill="hold">
                                          <p:stCondLst>
                                            <p:cond delay="400"/>
                                          </p:stCondLst>
                                        </p:cTn>
                                        <p:tgtEl>
                                          <p:spTgt spid="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1" dur="600" decel="50000" fill="hold">
                                          <p:stCondLst>
                                            <p:cond delay="400"/>
                                          </p:stCondLst>
                                        </p:cTn>
                                        <p:tgtEl>
                                          <p:spTgt spid="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F2A0-D1DD-654E-86B2-C222F62AF47E}"/>
              </a:ext>
            </a:extLst>
          </p:cNvPr>
          <p:cNvSpPr>
            <a:spLocks noGrp="1"/>
          </p:cNvSpPr>
          <p:nvPr>
            <p:ph type="title"/>
          </p:nvPr>
        </p:nvSpPr>
        <p:spPr/>
        <p:txBody>
          <a:bodyPr/>
          <a:lstStyle/>
          <a:p>
            <a:r>
              <a:rPr lang="en-US" dirty="0"/>
              <a:t>Approach - Pipeline</a:t>
            </a:r>
          </a:p>
        </p:txBody>
      </p:sp>
      <p:sp>
        <p:nvSpPr>
          <p:cNvPr id="4" name="Slide Number Placeholder 3">
            <a:extLst>
              <a:ext uri="{FF2B5EF4-FFF2-40B4-BE49-F238E27FC236}">
                <a16:creationId xmlns:a16="http://schemas.microsoft.com/office/drawing/2014/main" id="{EAD652DF-CA20-C848-9DD4-D8875C9A08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500" smtClean="0"/>
              <a:t>6</a:t>
            </a:fld>
            <a:endParaRPr lang="en" sz="1500" dirty="0"/>
          </a:p>
        </p:txBody>
      </p:sp>
      <p:sp>
        <p:nvSpPr>
          <p:cNvPr id="5" name="Rectangle 4">
            <a:extLst>
              <a:ext uri="{FF2B5EF4-FFF2-40B4-BE49-F238E27FC236}">
                <a16:creationId xmlns:a16="http://schemas.microsoft.com/office/drawing/2014/main" id="{34CB1D71-E295-754A-945D-E4B4CAE6E49D}"/>
              </a:ext>
            </a:extLst>
          </p:cNvPr>
          <p:cNvSpPr/>
          <p:nvPr/>
        </p:nvSpPr>
        <p:spPr>
          <a:xfrm>
            <a:off x="161365" y="2104102"/>
            <a:ext cx="1185654" cy="120387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a:t>
            </a:r>
          </a:p>
          <a:p>
            <a:pPr algn="ctr"/>
            <a:r>
              <a:rPr lang="en-US" dirty="0"/>
              <a:t>Data</a:t>
            </a:r>
          </a:p>
        </p:txBody>
      </p:sp>
      <p:cxnSp>
        <p:nvCxnSpPr>
          <p:cNvPr id="7" name="Straight Arrow Connector 6">
            <a:extLst>
              <a:ext uri="{FF2B5EF4-FFF2-40B4-BE49-F238E27FC236}">
                <a16:creationId xmlns:a16="http://schemas.microsoft.com/office/drawing/2014/main" id="{EC347664-FFB9-464E-9607-D49F3A25120F}"/>
              </a:ext>
            </a:extLst>
          </p:cNvPr>
          <p:cNvCxnSpPr>
            <a:cxnSpLocks/>
            <a:stCxn id="5" idx="3"/>
            <a:endCxn id="22" idx="1"/>
          </p:cNvCxnSpPr>
          <p:nvPr/>
        </p:nvCxnSpPr>
        <p:spPr>
          <a:xfrm>
            <a:off x="1347019" y="2706039"/>
            <a:ext cx="6571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0494D8D4-5343-DC42-A059-BF2F07A3C9E4}"/>
              </a:ext>
            </a:extLst>
          </p:cNvPr>
          <p:cNvCxnSpPr>
            <a:cxnSpLocks/>
          </p:cNvCxnSpPr>
          <p:nvPr/>
        </p:nvCxnSpPr>
        <p:spPr>
          <a:xfrm>
            <a:off x="3189848" y="2706037"/>
            <a:ext cx="6162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8C7ED4D-4C55-E242-BF07-D7E669A98EAC}"/>
              </a:ext>
            </a:extLst>
          </p:cNvPr>
          <p:cNvCxnSpPr>
            <a:cxnSpLocks/>
          </p:cNvCxnSpPr>
          <p:nvPr/>
        </p:nvCxnSpPr>
        <p:spPr>
          <a:xfrm>
            <a:off x="5032677" y="2706036"/>
            <a:ext cx="6162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9729E3EC-159D-E344-A175-3CBBB360F571}"/>
              </a:ext>
            </a:extLst>
          </p:cNvPr>
          <p:cNvSpPr/>
          <p:nvPr/>
        </p:nvSpPr>
        <p:spPr>
          <a:xfrm>
            <a:off x="2004194" y="2104102"/>
            <a:ext cx="1185654" cy="120387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Cross Validation</a:t>
            </a:r>
          </a:p>
        </p:txBody>
      </p:sp>
      <p:sp>
        <p:nvSpPr>
          <p:cNvPr id="24" name="Rectangle 23">
            <a:extLst>
              <a:ext uri="{FF2B5EF4-FFF2-40B4-BE49-F238E27FC236}">
                <a16:creationId xmlns:a16="http://schemas.microsoft.com/office/drawing/2014/main" id="{F7E1432C-EE81-0F44-A926-1C00BA2AD741}"/>
              </a:ext>
            </a:extLst>
          </p:cNvPr>
          <p:cNvSpPr/>
          <p:nvPr/>
        </p:nvSpPr>
        <p:spPr>
          <a:xfrm>
            <a:off x="3847023" y="2104100"/>
            <a:ext cx="1185654" cy="120387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Sliding Window</a:t>
            </a:r>
          </a:p>
        </p:txBody>
      </p:sp>
      <p:sp>
        <p:nvSpPr>
          <p:cNvPr id="25" name="Rectangle 24">
            <a:extLst>
              <a:ext uri="{FF2B5EF4-FFF2-40B4-BE49-F238E27FC236}">
                <a16:creationId xmlns:a16="http://schemas.microsoft.com/office/drawing/2014/main" id="{0E50D21E-A212-9444-8E6A-B60C31449AAA}"/>
              </a:ext>
            </a:extLst>
          </p:cNvPr>
          <p:cNvSpPr/>
          <p:nvPr/>
        </p:nvSpPr>
        <p:spPr>
          <a:xfrm>
            <a:off x="5648929" y="2104099"/>
            <a:ext cx="1185654" cy="120387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sp>
        <p:nvSpPr>
          <p:cNvPr id="26" name="Rectangle 25">
            <a:extLst>
              <a:ext uri="{FF2B5EF4-FFF2-40B4-BE49-F238E27FC236}">
                <a16:creationId xmlns:a16="http://schemas.microsoft.com/office/drawing/2014/main" id="{278146CA-8B4F-2D4B-B42D-CC07BAE53B00}"/>
              </a:ext>
            </a:extLst>
          </p:cNvPr>
          <p:cNvSpPr/>
          <p:nvPr/>
        </p:nvSpPr>
        <p:spPr>
          <a:xfrm>
            <a:off x="7515183" y="2104097"/>
            <a:ext cx="1185654" cy="120387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Forest</a:t>
            </a:r>
          </a:p>
        </p:txBody>
      </p:sp>
      <p:cxnSp>
        <p:nvCxnSpPr>
          <p:cNvPr id="27" name="Straight Arrow Connector 26">
            <a:extLst>
              <a:ext uri="{FF2B5EF4-FFF2-40B4-BE49-F238E27FC236}">
                <a16:creationId xmlns:a16="http://schemas.microsoft.com/office/drawing/2014/main" id="{10B9EC2E-9239-6D47-87AC-EBD3275C1ED9}"/>
              </a:ext>
            </a:extLst>
          </p:cNvPr>
          <p:cNvCxnSpPr>
            <a:cxnSpLocks/>
          </p:cNvCxnSpPr>
          <p:nvPr/>
        </p:nvCxnSpPr>
        <p:spPr>
          <a:xfrm>
            <a:off x="6870398" y="2706034"/>
            <a:ext cx="6162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1F528735-3B8F-8747-9DFB-C98D6A439C6C}"/>
              </a:ext>
            </a:extLst>
          </p:cNvPr>
          <p:cNvSpPr/>
          <p:nvPr/>
        </p:nvSpPr>
        <p:spPr>
          <a:xfrm>
            <a:off x="7532681" y="644804"/>
            <a:ext cx="1185654" cy="120387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Support Vector Machine</a:t>
            </a:r>
          </a:p>
        </p:txBody>
      </p:sp>
      <p:sp>
        <p:nvSpPr>
          <p:cNvPr id="16" name="Rectangle 15">
            <a:extLst>
              <a:ext uri="{FF2B5EF4-FFF2-40B4-BE49-F238E27FC236}">
                <a16:creationId xmlns:a16="http://schemas.microsoft.com/office/drawing/2014/main" id="{410B2043-631E-CF43-809A-620AC4E22C7C}"/>
              </a:ext>
            </a:extLst>
          </p:cNvPr>
          <p:cNvSpPr/>
          <p:nvPr/>
        </p:nvSpPr>
        <p:spPr>
          <a:xfrm>
            <a:off x="7532681" y="3563388"/>
            <a:ext cx="1185654" cy="120387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p>
        </p:txBody>
      </p:sp>
      <p:cxnSp>
        <p:nvCxnSpPr>
          <p:cNvPr id="11" name="Elbow Connector 10">
            <a:extLst>
              <a:ext uri="{FF2B5EF4-FFF2-40B4-BE49-F238E27FC236}">
                <a16:creationId xmlns:a16="http://schemas.microsoft.com/office/drawing/2014/main" id="{CF162F61-59B8-D547-AA54-71ECEE36ADCC}"/>
              </a:ext>
            </a:extLst>
          </p:cNvPr>
          <p:cNvCxnSpPr>
            <a:stCxn id="25" idx="0"/>
            <a:endCxn id="14" idx="1"/>
          </p:cNvCxnSpPr>
          <p:nvPr/>
        </p:nvCxnSpPr>
        <p:spPr>
          <a:xfrm rot="5400000" flipH="1" flipV="1">
            <a:off x="6458539" y="1029958"/>
            <a:ext cx="857358" cy="129092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40B27175-3482-B64C-897D-10A15C30D382}"/>
              </a:ext>
            </a:extLst>
          </p:cNvPr>
          <p:cNvCxnSpPr>
            <a:stCxn id="25" idx="2"/>
            <a:endCxn id="16" idx="1"/>
          </p:cNvCxnSpPr>
          <p:nvPr/>
        </p:nvCxnSpPr>
        <p:spPr>
          <a:xfrm rot="16200000" flipH="1">
            <a:off x="6458542" y="3091185"/>
            <a:ext cx="857353" cy="129092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A943058-4E46-A645-831A-F81CDE6D19D6}"/>
              </a:ext>
            </a:extLst>
          </p:cNvPr>
          <p:cNvSpPr txBox="1"/>
          <p:nvPr/>
        </p:nvSpPr>
        <p:spPr>
          <a:xfrm>
            <a:off x="1440759" y="4450277"/>
            <a:ext cx="5998182" cy="523220"/>
          </a:xfrm>
          <a:prstGeom prst="rect">
            <a:avLst/>
          </a:prstGeom>
          <a:noFill/>
        </p:spPr>
        <p:txBody>
          <a:bodyPr wrap="square" rtlCol="0">
            <a:spAutoFit/>
          </a:bodyPr>
          <a:lstStyle/>
          <a:p>
            <a:pPr algn="ctr"/>
            <a:r>
              <a:rPr lang="en-US" b="1" dirty="0">
                <a:solidFill>
                  <a:schemeClr val="tx1"/>
                </a:solidFill>
              </a:rPr>
              <a:t>The classification task is to detect the motion of eating activities from all actions </a:t>
            </a:r>
          </a:p>
        </p:txBody>
      </p:sp>
    </p:spTree>
    <p:extLst>
      <p:ext uri="{BB962C8B-B14F-4D97-AF65-F5344CB8AC3E}">
        <p14:creationId xmlns:p14="http://schemas.microsoft.com/office/powerpoint/2010/main" val="2965630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628650" y="2642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Cross Validation</a:t>
            </a:r>
            <a:endParaRPr dirty="0"/>
          </a:p>
        </p:txBody>
      </p:sp>
      <p:sp>
        <p:nvSpPr>
          <p:cNvPr id="198" name="Google Shape;198;p32"/>
          <p:cNvSpPr txBox="1">
            <a:spLocks noGrp="1"/>
          </p:cNvSpPr>
          <p:nvPr>
            <p:ph type="body" idx="1"/>
          </p:nvPr>
        </p:nvSpPr>
        <p:spPr>
          <a:xfrm>
            <a:off x="628649" y="984000"/>
            <a:ext cx="4158035" cy="377088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dirty="0"/>
              <a:t>Time Series data can be sequenced in a biased manner</a:t>
            </a:r>
          </a:p>
          <a:p>
            <a:pPr marL="139700" lvl="0" indent="0" algn="l" rtl="0">
              <a:spcBef>
                <a:spcPts val="800"/>
              </a:spcBef>
              <a:spcAft>
                <a:spcPts val="0"/>
              </a:spcAft>
              <a:buSzPts val="1400"/>
              <a:buNone/>
            </a:pPr>
            <a:endParaRPr dirty="0"/>
          </a:p>
          <a:p>
            <a:pPr marL="457200" lvl="0" indent="-317500" algn="l" rtl="0">
              <a:spcBef>
                <a:spcPts val="0"/>
              </a:spcBef>
              <a:spcAft>
                <a:spcPts val="0"/>
              </a:spcAft>
              <a:buSzPts val="1400"/>
              <a:buChar char="•"/>
            </a:pPr>
            <a:r>
              <a:rPr lang="en" dirty="0"/>
              <a:t>Cross Validation allows the whole dataset to be split k number of times, making a different portion of the data training and testing sets. </a:t>
            </a:r>
          </a:p>
          <a:p>
            <a:pPr marL="139700" lvl="0" indent="0" algn="l" rtl="0">
              <a:spcBef>
                <a:spcPts val="0"/>
              </a:spcBef>
              <a:spcAft>
                <a:spcPts val="0"/>
              </a:spcAft>
              <a:buSzPts val="1400"/>
              <a:buNone/>
            </a:pPr>
            <a:endParaRPr lang="en" dirty="0"/>
          </a:p>
          <a:p>
            <a:pPr marL="457200" lvl="0" indent="-317500" algn="l" rtl="0">
              <a:spcBef>
                <a:spcPts val="0"/>
              </a:spcBef>
              <a:spcAft>
                <a:spcPts val="0"/>
              </a:spcAft>
              <a:buSzPts val="1400"/>
              <a:buChar char="•"/>
            </a:pPr>
            <a:r>
              <a:rPr lang="en" dirty="0"/>
              <a:t>Allows model to get trained on all data points</a:t>
            </a:r>
            <a:endParaRPr dirty="0"/>
          </a:p>
        </p:txBody>
      </p:sp>
      <p:sp>
        <p:nvSpPr>
          <p:cNvPr id="199" name="Google Shape;199;p32"/>
          <p:cNvSpPr txBox="1">
            <a:spLocks noGrp="1"/>
          </p:cNvSpPr>
          <p:nvPr>
            <p:ph type="sldNum" idx="12"/>
          </p:nvPr>
        </p:nvSpPr>
        <p:spPr>
          <a:xfrm>
            <a:off x="6948425" y="464463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500" smtClean="0"/>
              <a:t>7</a:t>
            </a:fld>
            <a:endParaRPr sz="1500" dirty="0"/>
          </a:p>
        </p:txBody>
      </p:sp>
      <p:pic>
        <p:nvPicPr>
          <p:cNvPr id="200" name="Google Shape;200;p32"/>
          <p:cNvPicPr preferRelativeResize="0"/>
          <p:nvPr/>
        </p:nvPicPr>
        <p:blipFill>
          <a:blip r:embed="rId3">
            <a:alphaModFix/>
          </a:blip>
          <a:stretch>
            <a:fillRect/>
          </a:stretch>
        </p:blipFill>
        <p:spPr>
          <a:xfrm>
            <a:off x="4899925" y="1404769"/>
            <a:ext cx="4067250" cy="2434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title"/>
          </p:nvPr>
        </p:nvSpPr>
        <p:spPr>
          <a:xfrm>
            <a:off x="628650" y="24036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Sliding Window</a:t>
            </a:r>
            <a:endParaRPr dirty="0"/>
          </a:p>
        </p:txBody>
      </p:sp>
      <p:sp>
        <p:nvSpPr>
          <p:cNvPr id="206" name="Google Shape;206;p33"/>
          <p:cNvSpPr txBox="1">
            <a:spLocks noGrp="1"/>
          </p:cNvSpPr>
          <p:nvPr>
            <p:ph type="body" idx="1"/>
          </p:nvPr>
        </p:nvSpPr>
        <p:spPr>
          <a:xfrm>
            <a:off x="534700" y="1181478"/>
            <a:ext cx="5199119" cy="3156644"/>
          </a:xfrm>
          <a:prstGeom prst="rect">
            <a:avLst/>
          </a:prstGeom>
        </p:spPr>
        <p:txBody>
          <a:bodyPr spcFirstLastPara="1" wrap="square" lIns="68575" tIns="34275" rIns="68575" bIns="34275" anchor="t" anchorCtr="0">
            <a:normAutofit lnSpcReduction="10000"/>
          </a:bodyPr>
          <a:lstStyle/>
          <a:p>
            <a:pPr marL="457200" lvl="0" indent="-317500" algn="l" rtl="0">
              <a:spcBef>
                <a:spcPts val="800"/>
              </a:spcBef>
              <a:spcAft>
                <a:spcPts val="0"/>
              </a:spcAft>
              <a:buSzPts val="1400"/>
              <a:buChar char="•"/>
            </a:pPr>
            <a:r>
              <a:rPr lang="en" dirty="0"/>
              <a:t>In time series data, it is imperative we section the data to signify time being represented</a:t>
            </a:r>
          </a:p>
          <a:p>
            <a:pPr marL="457200" lvl="0" indent="-317500" algn="l" rtl="0">
              <a:spcBef>
                <a:spcPts val="800"/>
              </a:spcBef>
              <a:spcAft>
                <a:spcPts val="0"/>
              </a:spcAft>
              <a:buSzPts val="1400"/>
              <a:buChar char="•"/>
            </a:pPr>
            <a:r>
              <a:rPr lang="en-US" dirty="0"/>
              <a:t>With motion, we look at patterns in the data</a:t>
            </a:r>
          </a:p>
          <a:p>
            <a:pPr marL="457200" lvl="0" indent="-317500" algn="l" rtl="0">
              <a:spcBef>
                <a:spcPts val="800"/>
              </a:spcBef>
              <a:spcAft>
                <a:spcPts val="0"/>
              </a:spcAft>
              <a:buSzPts val="1400"/>
              <a:buChar char="•"/>
            </a:pPr>
            <a:endParaRPr lang="en-US" dirty="0"/>
          </a:p>
          <a:p>
            <a:pPr marL="457200" lvl="0" indent="-317500" algn="l" rtl="0">
              <a:spcBef>
                <a:spcPts val="0"/>
              </a:spcBef>
              <a:spcAft>
                <a:spcPts val="0"/>
              </a:spcAft>
              <a:buSzPts val="1400"/>
              <a:buChar char="•"/>
            </a:pPr>
            <a:r>
              <a:rPr lang="en" dirty="0"/>
              <a:t>Each window contains a sectioned amount of time</a:t>
            </a:r>
          </a:p>
          <a:p>
            <a:pPr lvl="1">
              <a:spcBef>
                <a:spcPts val="0"/>
              </a:spcBef>
            </a:pPr>
            <a:r>
              <a:rPr lang="en" dirty="0"/>
              <a:t>5 seconds, 10 seconds</a:t>
            </a:r>
          </a:p>
          <a:p>
            <a:pPr marL="139700" lvl="0" indent="0" algn="l" rtl="0">
              <a:spcBef>
                <a:spcPts val="0"/>
              </a:spcBef>
              <a:spcAft>
                <a:spcPts val="0"/>
              </a:spcAft>
              <a:buSzPts val="1400"/>
              <a:buNone/>
            </a:pPr>
            <a:endParaRPr dirty="0"/>
          </a:p>
          <a:p>
            <a:pPr marL="457200" lvl="0" indent="-317500" algn="l" rtl="0">
              <a:spcBef>
                <a:spcPts val="0"/>
              </a:spcBef>
              <a:spcAft>
                <a:spcPts val="0"/>
              </a:spcAft>
              <a:buSzPts val="1400"/>
              <a:buChar char="•"/>
            </a:pPr>
            <a:r>
              <a:rPr lang="en" dirty="0"/>
              <a:t>Reduces complexity of algorithm</a:t>
            </a:r>
            <a:endParaRPr dirty="0"/>
          </a:p>
        </p:txBody>
      </p:sp>
      <p:sp>
        <p:nvSpPr>
          <p:cNvPr id="207" name="Google Shape;207;p33"/>
          <p:cNvSpPr txBox="1">
            <a:spLocks noGrp="1"/>
          </p:cNvSpPr>
          <p:nvPr>
            <p:ph type="sldNum" idx="12"/>
          </p:nvPr>
        </p:nvSpPr>
        <p:spPr>
          <a:xfrm>
            <a:off x="6895875" y="470888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500" smtClean="0"/>
              <a:t>8</a:t>
            </a:fld>
            <a:endParaRPr sz="1500" dirty="0"/>
          </a:p>
        </p:txBody>
      </p:sp>
      <p:pic>
        <p:nvPicPr>
          <p:cNvPr id="208" name="Google Shape;208;p33"/>
          <p:cNvPicPr preferRelativeResize="0"/>
          <p:nvPr/>
        </p:nvPicPr>
        <p:blipFill>
          <a:blip r:embed="rId3">
            <a:alphaModFix/>
          </a:blip>
          <a:stretch>
            <a:fillRect/>
          </a:stretch>
        </p:blipFill>
        <p:spPr>
          <a:xfrm>
            <a:off x="5914125" y="2000725"/>
            <a:ext cx="2695175" cy="1518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628650" y="282719"/>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dirty="0"/>
              <a:t>Feature Engineering</a:t>
            </a:r>
            <a:endParaRPr dirty="0"/>
          </a:p>
        </p:txBody>
      </p:sp>
      <p:sp>
        <p:nvSpPr>
          <p:cNvPr id="214" name="Google Shape;214;p34"/>
          <p:cNvSpPr txBox="1">
            <a:spLocks noGrp="1"/>
          </p:cNvSpPr>
          <p:nvPr>
            <p:ph type="body" idx="1"/>
          </p:nvPr>
        </p:nvSpPr>
        <p:spPr>
          <a:xfrm>
            <a:off x="628650" y="1165050"/>
            <a:ext cx="7886700" cy="11448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sz="2000" dirty="0"/>
              <a:t>Manipulation of raw data to optimize dataset and algorithm</a:t>
            </a:r>
            <a:endParaRPr sz="2000" dirty="0"/>
          </a:p>
          <a:p>
            <a:pPr marL="457200" lvl="0" indent="-317500" algn="l" rtl="0">
              <a:spcBef>
                <a:spcPts val="0"/>
              </a:spcBef>
              <a:spcAft>
                <a:spcPts val="0"/>
              </a:spcAft>
              <a:buSzPts val="1400"/>
              <a:buChar char="•"/>
            </a:pPr>
            <a:r>
              <a:rPr lang="en" sz="2000" dirty="0"/>
              <a:t>Feature engineer each axes in a given window, and statistically analyze it to reveal one new value</a:t>
            </a:r>
            <a:endParaRPr sz="2000" dirty="0"/>
          </a:p>
        </p:txBody>
      </p:sp>
      <p:sp>
        <p:nvSpPr>
          <p:cNvPr id="215" name="Google Shape;215;p34"/>
          <p:cNvSpPr txBox="1">
            <a:spLocks noGrp="1"/>
          </p:cNvSpPr>
          <p:nvPr>
            <p:ph type="sldNum" idx="12"/>
          </p:nvPr>
        </p:nvSpPr>
        <p:spPr>
          <a:xfrm>
            <a:off x="6895125" y="471471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sz="1500" smtClean="0"/>
              <a:t>9</a:t>
            </a:fld>
            <a:endParaRPr sz="1500" dirty="0"/>
          </a:p>
        </p:txBody>
      </p:sp>
      <p:graphicFrame>
        <p:nvGraphicFramePr>
          <p:cNvPr id="216" name="Google Shape;216;p34"/>
          <p:cNvGraphicFramePr/>
          <p:nvPr>
            <p:extLst>
              <p:ext uri="{D42A27DB-BD31-4B8C-83A1-F6EECF244321}">
                <p14:modId xmlns:p14="http://schemas.microsoft.com/office/powerpoint/2010/main" val="2983758418"/>
              </p:ext>
            </p:extLst>
          </p:nvPr>
        </p:nvGraphicFramePr>
        <p:xfrm>
          <a:off x="340818" y="2190600"/>
          <a:ext cx="2835200" cy="2377260"/>
        </p:xfrm>
        <a:graphic>
          <a:graphicData uri="http://schemas.openxmlformats.org/drawingml/2006/table">
            <a:tbl>
              <a:tblPr>
                <a:noFill/>
                <a:tableStyleId>{6906034A-76AB-454E-A29C-3DB9382B65DB}</a:tableStyleId>
              </a:tblPr>
              <a:tblGrid>
                <a:gridCol w="708800">
                  <a:extLst>
                    <a:ext uri="{9D8B030D-6E8A-4147-A177-3AD203B41FA5}">
                      <a16:colId xmlns:a16="http://schemas.microsoft.com/office/drawing/2014/main" val="20000"/>
                    </a:ext>
                  </a:extLst>
                </a:gridCol>
                <a:gridCol w="708800">
                  <a:extLst>
                    <a:ext uri="{9D8B030D-6E8A-4147-A177-3AD203B41FA5}">
                      <a16:colId xmlns:a16="http://schemas.microsoft.com/office/drawing/2014/main" val="20001"/>
                    </a:ext>
                  </a:extLst>
                </a:gridCol>
                <a:gridCol w="708800">
                  <a:extLst>
                    <a:ext uri="{9D8B030D-6E8A-4147-A177-3AD203B41FA5}">
                      <a16:colId xmlns:a16="http://schemas.microsoft.com/office/drawing/2014/main" val="20002"/>
                    </a:ext>
                  </a:extLst>
                </a:gridCol>
                <a:gridCol w="708800">
                  <a:extLst>
                    <a:ext uri="{9D8B030D-6E8A-4147-A177-3AD203B41FA5}">
                      <a16:colId xmlns:a16="http://schemas.microsoft.com/office/drawing/2014/main" val="20003"/>
                    </a:ext>
                  </a:extLst>
                </a:gridCol>
              </a:tblGrid>
              <a:tr h="268250">
                <a:tc>
                  <a:txBody>
                    <a:bodyPr/>
                    <a:lstStyle/>
                    <a:p>
                      <a:pPr marL="0" lvl="0" indent="0" algn="l" rtl="0">
                        <a:spcBef>
                          <a:spcPts val="0"/>
                        </a:spcBef>
                        <a:spcAft>
                          <a:spcPts val="0"/>
                        </a:spcAft>
                        <a:buNone/>
                      </a:pPr>
                      <a:r>
                        <a:rPr lang="en">
                          <a:solidFill>
                            <a:schemeClr val="lt1"/>
                          </a:solidFill>
                        </a:rPr>
                        <a:t>x</a:t>
                      </a:r>
                      <a:endParaRPr>
                        <a:solidFill>
                          <a:schemeClr val="lt1"/>
                        </a:solidFill>
                      </a:endParaRPr>
                    </a:p>
                  </a:txBody>
                  <a:tcPr marL="91425" marR="91425" marT="91425" marB="91425">
                    <a:lnL w="9525" cap="flat" cmpd="sng">
                      <a:solidFill>
                        <a:schemeClr val="dk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a:solidFill>
                            <a:schemeClr val="lt1"/>
                          </a:solidFill>
                        </a:rPr>
                        <a:t>y</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a:solidFill>
                            <a:schemeClr val="lt1"/>
                          </a:solidFill>
                        </a:rPr>
                        <a:t>z</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a:solidFill>
                            <a:schemeClr val="lt1"/>
                          </a:solidFill>
                        </a:rPr>
                        <a:t>class</a:t>
                      </a:r>
                      <a:endParaRPr>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268250">
                <a:tc>
                  <a:txBody>
                    <a:bodyPr/>
                    <a:lstStyle/>
                    <a:p>
                      <a:pPr marL="0" lvl="0" indent="0" algn="l" rtl="0">
                        <a:spcBef>
                          <a:spcPts val="0"/>
                        </a:spcBef>
                        <a:spcAft>
                          <a:spcPts val="0"/>
                        </a:spcAft>
                        <a:buNone/>
                      </a:pPr>
                      <a:r>
                        <a:rPr lang="en" dirty="0">
                          <a:solidFill>
                            <a:schemeClr val="dk1"/>
                          </a:solidFill>
                        </a:rPr>
                        <a:t>3</a:t>
                      </a:r>
                      <a:endParaRPr dirty="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None/>
                      </a:pPr>
                      <a:r>
                        <a:rPr lang="en">
                          <a:solidFill>
                            <a:schemeClr val="dk1"/>
                          </a:solidFill>
                        </a:rPr>
                        <a:t>4</a:t>
                      </a:r>
                      <a:endParaRPr>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None/>
                      </a:pPr>
                      <a:r>
                        <a:rPr lang="en" dirty="0">
                          <a:solidFill>
                            <a:schemeClr val="dk1"/>
                          </a:solidFill>
                        </a:rPr>
                        <a:t>5</a:t>
                      </a:r>
                      <a:endParaRPr dirty="0">
                        <a:solidFill>
                          <a:schemeClr val="dk1"/>
                        </a:solidFill>
                      </a:endParaRPr>
                    </a:p>
                  </a:txBody>
                  <a:tcPr marL="91425" marR="91425" marT="91425" marB="91425">
                    <a:lnT w="9525" cap="flat" cmpd="sng">
                      <a:solidFill>
                        <a:schemeClr val="lt1"/>
                      </a:solidFill>
                      <a:prstDash val="solid"/>
                      <a:round/>
                      <a:headEnd type="none" w="sm" len="sm"/>
                      <a:tailEnd type="none" w="sm" len="sm"/>
                    </a:lnT>
                  </a:tcPr>
                </a:tc>
                <a:tc>
                  <a:txBody>
                    <a:bodyPr/>
                    <a:lstStyle/>
                    <a:p>
                      <a:pPr marL="0" lvl="0" indent="0" algn="l" rtl="0">
                        <a:spcBef>
                          <a:spcPts val="0"/>
                        </a:spcBef>
                        <a:spcAft>
                          <a:spcPts val="0"/>
                        </a:spcAft>
                        <a:buNone/>
                      </a:pPr>
                      <a:r>
                        <a:rPr lang="en">
                          <a:solidFill>
                            <a:schemeClr val="dk1"/>
                          </a:solidFill>
                        </a:rPr>
                        <a:t>1</a:t>
                      </a:r>
                      <a:endParaRPr>
                        <a:solidFill>
                          <a:schemeClr val="dk1"/>
                        </a:solidFill>
                      </a:endParaRPr>
                    </a:p>
                  </a:txBody>
                  <a:tcPr marL="91425" marR="91425" marT="91425" marB="91425">
                    <a:lnT w="9525" cap="flat" cmpd="sng">
                      <a:solidFill>
                        <a:schemeClr val="lt1"/>
                      </a:solidFill>
                      <a:prstDash val="solid"/>
                      <a:round/>
                      <a:headEnd type="none" w="sm" len="sm"/>
                      <a:tailEnd type="none" w="sm" len="sm"/>
                    </a:lnT>
                  </a:tcPr>
                </a:tc>
                <a:extLst>
                  <a:ext uri="{0D108BD9-81ED-4DB2-BD59-A6C34878D82A}">
                    <a16:rowId xmlns:a16="http://schemas.microsoft.com/office/drawing/2014/main" val="10001"/>
                  </a:ext>
                </a:extLst>
              </a:tr>
              <a:tr h="268250">
                <a:tc>
                  <a:txBody>
                    <a:bodyPr/>
                    <a:lstStyle/>
                    <a:p>
                      <a:pPr marL="0" lvl="0" indent="0" algn="l" rtl="0">
                        <a:spcBef>
                          <a:spcPts val="0"/>
                        </a:spcBef>
                        <a:spcAft>
                          <a:spcPts val="0"/>
                        </a:spcAft>
                        <a:buNone/>
                      </a:pPr>
                      <a:r>
                        <a:rPr lang="en">
                          <a:solidFill>
                            <a:schemeClr val="dk1"/>
                          </a:solidFill>
                        </a:rPr>
                        <a:t>6.3</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3.3</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4.4</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1</a:t>
                      </a:r>
                      <a:endParaRPr>
                        <a:solidFill>
                          <a:schemeClr val="dk1"/>
                        </a:solidFill>
                      </a:endParaRPr>
                    </a:p>
                  </a:txBody>
                  <a:tcPr marL="91425" marR="91425" marT="91425" marB="91425"/>
                </a:tc>
                <a:extLst>
                  <a:ext uri="{0D108BD9-81ED-4DB2-BD59-A6C34878D82A}">
                    <a16:rowId xmlns:a16="http://schemas.microsoft.com/office/drawing/2014/main" val="10002"/>
                  </a:ext>
                </a:extLst>
              </a:tr>
              <a:tr h="268250">
                <a:tc>
                  <a:txBody>
                    <a:bodyPr/>
                    <a:lstStyle/>
                    <a:p>
                      <a:pPr marL="0" lvl="0" indent="0" algn="l" rtl="0">
                        <a:spcBef>
                          <a:spcPts val="0"/>
                        </a:spcBef>
                        <a:spcAft>
                          <a:spcPts val="0"/>
                        </a:spcAft>
                        <a:buNone/>
                      </a:pPr>
                      <a:r>
                        <a:rPr lang="en">
                          <a:solidFill>
                            <a:schemeClr val="dk1"/>
                          </a:solidFill>
                        </a:rPr>
                        <a:t>3.2</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4.2</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5.2</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1</a:t>
                      </a:r>
                      <a:endParaRPr dirty="0">
                        <a:solidFill>
                          <a:schemeClr val="dk1"/>
                        </a:solidFill>
                      </a:endParaRPr>
                    </a:p>
                  </a:txBody>
                  <a:tcPr marL="91425" marR="91425" marT="91425" marB="91425"/>
                </a:tc>
                <a:extLst>
                  <a:ext uri="{0D108BD9-81ED-4DB2-BD59-A6C34878D82A}">
                    <a16:rowId xmlns:a16="http://schemas.microsoft.com/office/drawing/2014/main" val="10003"/>
                  </a:ext>
                </a:extLst>
              </a:tr>
              <a:tr h="268250">
                <a:tc>
                  <a:txBody>
                    <a:bodyPr/>
                    <a:lstStyle/>
                    <a:p>
                      <a:pPr marL="0" lvl="0" indent="0" algn="l" rtl="0">
                        <a:spcBef>
                          <a:spcPts val="0"/>
                        </a:spcBef>
                        <a:spcAft>
                          <a:spcPts val="0"/>
                        </a:spcAft>
                        <a:buNone/>
                      </a:pPr>
                      <a:r>
                        <a:rPr lang="en">
                          <a:solidFill>
                            <a:schemeClr val="dk1"/>
                          </a:solidFill>
                        </a:rPr>
                        <a:t>11</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10</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11</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0</a:t>
                      </a:r>
                      <a:endParaRPr dirty="0">
                        <a:solidFill>
                          <a:schemeClr val="dk1"/>
                        </a:solidFill>
                      </a:endParaRPr>
                    </a:p>
                  </a:txBody>
                  <a:tcPr marL="91425" marR="91425" marT="91425" marB="91425"/>
                </a:tc>
                <a:extLst>
                  <a:ext uri="{0D108BD9-81ED-4DB2-BD59-A6C34878D82A}">
                    <a16:rowId xmlns:a16="http://schemas.microsoft.com/office/drawing/2014/main" val="10004"/>
                  </a:ext>
                </a:extLst>
              </a:tr>
              <a:tr h="268250">
                <a:tc>
                  <a:txBody>
                    <a:bodyPr/>
                    <a:lstStyle/>
                    <a:p>
                      <a:pPr marL="0" lvl="0" indent="0" algn="l" rtl="0">
                        <a:spcBef>
                          <a:spcPts val="0"/>
                        </a:spcBef>
                        <a:spcAft>
                          <a:spcPts val="0"/>
                        </a:spcAft>
                        <a:buNone/>
                      </a:pPr>
                      <a:r>
                        <a:rPr lang="en">
                          <a:solidFill>
                            <a:schemeClr val="dk1"/>
                          </a:solidFill>
                        </a:rPr>
                        <a:t>10</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10</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10</a:t>
                      </a:r>
                      <a:endParaRPr dirty="0">
                        <a:solidFill>
                          <a:schemeClr val="dk1"/>
                        </a:solidFill>
                      </a:endParaRPr>
                    </a:p>
                  </a:txBody>
                  <a:tcPr marL="91425" marR="91425" marT="91425" marB="91425"/>
                </a:tc>
                <a:tc>
                  <a:txBody>
                    <a:bodyPr/>
                    <a:lstStyle/>
                    <a:p>
                      <a:pPr marL="0" lvl="0" indent="0" algn="l" rtl="0">
                        <a:spcBef>
                          <a:spcPts val="0"/>
                        </a:spcBef>
                        <a:spcAft>
                          <a:spcPts val="0"/>
                        </a:spcAft>
                        <a:buNone/>
                      </a:pPr>
                      <a:r>
                        <a:rPr lang="en" dirty="0">
                          <a:solidFill>
                            <a:schemeClr val="dk1"/>
                          </a:solidFill>
                        </a:rPr>
                        <a:t>0</a:t>
                      </a:r>
                      <a:endParaRPr dirty="0">
                        <a:solidFill>
                          <a:schemeClr val="dk1"/>
                        </a:solidFill>
                      </a:endParaRPr>
                    </a:p>
                  </a:txBody>
                  <a:tcPr marL="91425" marR="91425" marT="91425" marB="91425"/>
                </a:tc>
                <a:extLst>
                  <a:ext uri="{0D108BD9-81ED-4DB2-BD59-A6C34878D82A}">
                    <a16:rowId xmlns:a16="http://schemas.microsoft.com/office/drawing/2014/main" val="10005"/>
                  </a:ext>
                </a:extLst>
              </a:tr>
            </a:tbl>
          </a:graphicData>
        </a:graphic>
      </p:graphicFrame>
      <p:grpSp>
        <p:nvGrpSpPr>
          <p:cNvPr id="217" name="Google Shape;217;p34"/>
          <p:cNvGrpSpPr/>
          <p:nvPr/>
        </p:nvGrpSpPr>
        <p:grpSpPr>
          <a:xfrm>
            <a:off x="3784287" y="2814150"/>
            <a:ext cx="5322465" cy="775675"/>
            <a:chOff x="3630062" y="2329500"/>
            <a:chExt cx="5322465" cy="775675"/>
          </a:xfrm>
        </p:grpSpPr>
        <p:pic>
          <p:nvPicPr>
            <p:cNvPr id="218" name="Google Shape;218;p34"/>
            <p:cNvPicPr preferRelativeResize="0"/>
            <p:nvPr/>
          </p:nvPicPr>
          <p:blipFill>
            <a:blip r:embed="rId3">
              <a:alphaModFix/>
            </a:blip>
            <a:stretch>
              <a:fillRect/>
            </a:stretch>
          </p:blipFill>
          <p:spPr>
            <a:xfrm>
              <a:off x="3630062" y="2329500"/>
              <a:ext cx="5322465" cy="273900"/>
            </a:xfrm>
            <a:prstGeom prst="rect">
              <a:avLst/>
            </a:prstGeom>
            <a:noFill/>
            <a:ln>
              <a:noFill/>
            </a:ln>
          </p:spPr>
        </p:pic>
        <p:pic>
          <p:nvPicPr>
            <p:cNvPr id="219" name="Google Shape;219;p34"/>
            <p:cNvPicPr preferRelativeResize="0"/>
            <p:nvPr/>
          </p:nvPicPr>
          <p:blipFill>
            <a:blip r:embed="rId4">
              <a:alphaModFix/>
            </a:blip>
            <a:stretch>
              <a:fillRect/>
            </a:stretch>
          </p:blipFill>
          <p:spPr>
            <a:xfrm>
              <a:off x="4079800" y="2831275"/>
              <a:ext cx="4872726" cy="273900"/>
            </a:xfrm>
            <a:prstGeom prst="rect">
              <a:avLst/>
            </a:prstGeom>
            <a:noFill/>
            <a:ln>
              <a:noFill/>
            </a:ln>
          </p:spPr>
        </p:pic>
        <p:cxnSp>
          <p:nvCxnSpPr>
            <p:cNvPr id="220" name="Google Shape;220;p34"/>
            <p:cNvCxnSpPr/>
            <p:nvPr/>
          </p:nvCxnSpPr>
          <p:spPr>
            <a:xfrm>
              <a:off x="3772600" y="2648200"/>
              <a:ext cx="6600" cy="337200"/>
            </a:xfrm>
            <a:prstGeom prst="straightConnector1">
              <a:avLst/>
            </a:prstGeom>
            <a:noFill/>
            <a:ln w="9525" cap="flat" cmpd="sng">
              <a:solidFill>
                <a:schemeClr val="dk2"/>
              </a:solidFill>
              <a:prstDash val="solid"/>
              <a:round/>
              <a:headEnd type="none" w="med" len="med"/>
              <a:tailEnd type="none" w="med" len="med"/>
            </a:ln>
          </p:spPr>
        </p:cxnSp>
      </p:grpSp>
      <p:cxnSp>
        <p:nvCxnSpPr>
          <p:cNvPr id="221" name="Google Shape;221;p34"/>
          <p:cNvCxnSpPr>
            <a:endCxn id="219" idx="1"/>
          </p:cNvCxnSpPr>
          <p:nvPr/>
        </p:nvCxnSpPr>
        <p:spPr>
          <a:xfrm rot="10800000" flipH="1">
            <a:off x="3926825" y="3452875"/>
            <a:ext cx="307200" cy="8100"/>
          </a:xfrm>
          <a:prstGeom prst="straightConnector1">
            <a:avLst/>
          </a:prstGeom>
          <a:noFill/>
          <a:ln w="9525" cap="flat" cmpd="sng">
            <a:solidFill>
              <a:schemeClr val="dk2"/>
            </a:solidFill>
            <a:prstDash val="solid"/>
            <a:round/>
            <a:headEnd type="none" w="med" len="med"/>
            <a:tailEnd type="triangle" w="med" len="med"/>
          </a:ln>
        </p:spPr>
      </p:cxnSp>
      <p:sp>
        <p:nvSpPr>
          <p:cNvPr id="222" name="Google Shape;222;p34"/>
          <p:cNvSpPr/>
          <p:nvPr/>
        </p:nvSpPr>
        <p:spPr>
          <a:xfrm>
            <a:off x="3242925" y="2190599"/>
            <a:ext cx="541500" cy="2377259"/>
          </a:xfrm>
          <a:prstGeom prst="rightArrowCallout">
            <a:avLst>
              <a:gd name="adj1" fmla="val 25000"/>
              <a:gd name="adj2" fmla="val 25000"/>
              <a:gd name="adj3" fmla="val 25000"/>
              <a:gd name="adj4" fmla="val 6497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spcBef>
                <a:spcPts val="0"/>
              </a:spcBef>
              <a:spcAft>
                <a:spcPts val="0"/>
              </a:spcAft>
              <a:buNone/>
            </a:pPr>
            <a:endParaRPr dirty="0"/>
          </a:p>
        </p:txBody>
      </p:sp>
      <p:sp>
        <p:nvSpPr>
          <p:cNvPr id="223" name="Google Shape;223;p34"/>
          <p:cNvSpPr txBox="1"/>
          <p:nvPr/>
        </p:nvSpPr>
        <p:spPr>
          <a:xfrm rot="5400000">
            <a:off x="2596425" y="3106925"/>
            <a:ext cx="169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latin typeface="Calibri"/>
                <a:ea typeface="Calibri"/>
                <a:cs typeface="Calibri"/>
                <a:sym typeface="Calibri"/>
              </a:rPr>
              <a:t>Feature Engineering</a:t>
            </a:r>
            <a:endParaRPr dirty="0">
              <a:latin typeface="Calibri"/>
              <a:ea typeface="Calibri"/>
              <a:cs typeface="Calibri"/>
              <a:sym typeface="Calibri"/>
            </a:endParaRPr>
          </a:p>
        </p:txBody>
      </p:sp>
      <p:sp>
        <p:nvSpPr>
          <p:cNvPr id="224" name="Google Shape;224;p34"/>
          <p:cNvSpPr txBox="1"/>
          <p:nvPr/>
        </p:nvSpPr>
        <p:spPr>
          <a:xfrm>
            <a:off x="4031200" y="4094150"/>
            <a:ext cx="4852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Calibri"/>
                <a:ea typeface="Calibri"/>
                <a:cs typeface="Calibri"/>
                <a:sym typeface="Calibri"/>
              </a:rPr>
              <a:t>100 data entries engineered into 1 data entry. 3 input data columns converted into 33 data columns. </a:t>
            </a:r>
            <a:endParaRPr dirty="0">
              <a:solidFill>
                <a:schemeClr val="dk1"/>
              </a:solidFill>
              <a:latin typeface="Calibri"/>
              <a:ea typeface="Calibri"/>
              <a:cs typeface="Calibri"/>
              <a:sym typeface="Calibri"/>
            </a:endParaRPr>
          </a:p>
        </p:txBody>
      </p:sp>
      <p:sp>
        <p:nvSpPr>
          <p:cNvPr id="225" name="Google Shape;225;p34"/>
          <p:cNvSpPr txBox="1"/>
          <p:nvPr/>
        </p:nvSpPr>
        <p:spPr>
          <a:xfrm>
            <a:off x="4258925" y="2361900"/>
            <a:ext cx="472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solidFill>
                  <a:schemeClr val="dk1"/>
                </a:solidFill>
                <a:latin typeface="Calibri"/>
                <a:ea typeface="Calibri"/>
                <a:cs typeface="Calibri"/>
                <a:sym typeface="Calibri"/>
              </a:rPr>
              <a:t>11 new features engineered for each spatial axes</a:t>
            </a:r>
            <a:endParaRPr b="1"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uke_dark_a_l">
  <a:themeElements>
    <a:clrScheme name="Duke Dark">
      <a:dk1>
        <a:srgbClr val="FFFFFF"/>
      </a:dk1>
      <a:lt1>
        <a:srgbClr val="001A57"/>
      </a:lt1>
      <a:dk2>
        <a:srgbClr val="E2E6ED"/>
      </a:dk2>
      <a:lt2>
        <a:srgbClr val="666666"/>
      </a:lt2>
      <a:accent1>
        <a:srgbClr val="005587"/>
      </a:accent1>
      <a:accent2>
        <a:srgbClr val="0577B1"/>
      </a:accent2>
      <a:accent3>
        <a:srgbClr val="FFD960"/>
      </a:accent3>
      <a:accent4>
        <a:srgbClr val="C84E00"/>
      </a:accent4>
      <a:accent5>
        <a:srgbClr val="993399"/>
      </a:accent5>
      <a:accent6>
        <a:srgbClr val="339898"/>
      </a:accent6>
      <a:hlink>
        <a:srgbClr val="E89923"/>
      </a:hlink>
      <a:folHlink>
        <a:srgbClr val="E8992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14547</TotalTime>
  <Words>2320</Words>
  <Application>Microsoft Macintosh PowerPoint</Application>
  <PresentationFormat>On-screen Show (16:9)</PresentationFormat>
  <Paragraphs>377</Paragraphs>
  <Slides>22</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-apple-system</vt:lpstr>
      <vt:lpstr>Arial</vt:lpstr>
      <vt:lpstr>Calibri</vt:lpstr>
      <vt:lpstr>Google Sans</vt:lpstr>
      <vt:lpstr>Helvetica Neue</vt:lpstr>
      <vt:lpstr>Roboto</vt:lpstr>
      <vt:lpstr>Simple Light</vt:lpstr>
      <vt:lpstr>duke_dark_a_l</vt:lpstr>
      <vt:lpstr>Detecting Eating Activities using Machine Learning Algorithms</vt:lpstr>
      <vt:lpstr>Overview</vt:lpstr>
      <vt:lpstr>Problem Description</vt:lpstr>
      <vt:lpstr>Proposed Solution</vt:lpstr>
      <vt:lpstr>About the Dataset –Wireless Sensor Data Mining Lab at Fordham University</vt:lpstr>
      <vt:lpstr>Approach - Pipeline</vt:lpstr>
      <vt:lpstr>Cross Validation</vt:lpstr>
      <vt:lpstr>Sliding Window</vt:lpstr>
      <vt:lpstr>Feature Engineering</vt:lpstr>
      <vt:lpstr>Eating vs Non-eating events</vt:lpstr>
      <vt:lpstr>Machine Learning Models</vt:lpstr>
      <vt:lpstr>Model Performance</vt:lpstr>
      <vt:lpstr>ROC-AUC Curve</vt:lpstr>
      <vt:lpstr>Precision-Recall Curves</vt:lpstr>
      <vt:lpstr>Conclusions </vt:lpstr>
      <vt:lpstr>Next Steps</vt:lpstr>
      <vt:lpstr>Collaborated with Dr. Jessilyn Dunn and Lucy Chikwetu</vt:lpstr>
      <vt:lpstr>References</vt:lpstr>
      <vt:lpstr>Confusion Matrices</vt:lpstr>
      <vt:lpstr>Approach - Model Visual Representations</vt:lpstr>
      <vt:lpstr>Results - SVM, RF, MLP Performance </vt:lpstr>
      <vt:lpstr>Results - Loss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Eating Activities using Machine Learning Algorithms</dc:title>
  <cp:lastModifiedBy>Pooja Parameswaran</cp:lastModifiedBy>
  <cp:revision>74</cp:revision>
  <dcterms:modified xsi:type="dcterms:W3CDTF">2023-04-16T02:39:41Z</dcterms:modified>
</cp:coreProperties>
</file>